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42" d="100"/>
          <a:sy n="42" d="100"/>
        </p:scale>
        <p:origin x="67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3B4685-7A72-F341-8F60-3820DBE86B54}"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D74B19-BCE5-8F49-8D0E-7A8FE415DD5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B4685-7A72-F341-8F60-3820DBE86B54}"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D74B19-BCE5-8F49-8D0E-7A8FE415DD5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B4685-7A72-F341-8F60-3820DBE86B54}"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D74B19-BCE5-8F49-8D0E-7A8FE415DD5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B4685-7A72-F341-8F60-3820DBE86B54}"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D74B19-BCE5-8F49-8D0E-7A8FE415DD5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3B4685-7A72-F341-8F60-3820DBE86B54}"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D74B19-BCE5-8F49-8D0E-7A8FE415DD5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3B4685-7A72-F341-8F60-3820DBE86B54}" type="datetimeFigureOut">
              <a:rPr lang="en-US" smtClean="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D74B19-BCE5-8F49-8D0E-7A8FE415DD5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3B4685-7A72-F341-8F60-3820DBE86B54}" type="datetimeFigureOut">
              <a:rPr lang="en-US" smtClean="0"/>
              <a:t>1/19/2017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D74B19-BCE5-8F49-8D0E-7A8FE415DD5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3B4685-7A72-F341-8F60-3820DBE86B54}" type="datetimeFigureOut">
              <a:rPr lang="en-US" smtClean="0"/>
              <a:t>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D74B19-BCE5-8F49-8D0E-7A8FE415DD5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3B4685-7A72-F341-8F60-3820DBE86B54}" type="datetimeFigureOut">
              <a:rPr lang="en-US" smtClean="0"/>
              <a:t>1/19/2017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D74B19-BCE5-8F49-8D0E-7A8FE415DD5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3B4685-7A72-F341-8F60-3820DBE86B54}" type="datetimeFigureOut">
              <a:rPr lang="en-US" smtClean="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D74B19-BCE5-8F49-8D0E-7A8FE415DD5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3B4685-7A72-F341-8F60-3820DBE86B54}" type="datetimeFigureOut">
              <a:rPr lang="en-US" smtClean="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D74B19-BCE5-8F49-8D0E-7A8FE415DD5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3B4685-7A72-F341-8F60-3820DBE86B54}" type="datetimeFigureOut">
              <a:rPr lang="en-US" smtClean="0"/>
              <a:t>1/19/2017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D74B19-BCE5-8F49-8D0E-7A8FE415DD5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ipsnews.net/news.asp?idnews=4701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Agriculture</a:t>
            </a:r>
            <a:endParaRPr lang="en-US" dirty="0"/>
          </a:p>
        </p:txBody>
      </p:sp>
      <p:sp>
        <p:nvSpPr>
          <p:cNvPr id="3" name="Subtitle 2"/>
          <p:cNvSpPr>
            <a:spLocks noGrp="1"/>
          </p:cNvSpPr>
          <p:nvPr>
            <p:ph type="subTitle" idx="1"/>
          </p:nvPr>
        </p:nvSpPr>
        <p:spPr/>
        <p:txBody>
          <a:bodyPr>
            <a:normAutofit/>
          </a:bodyPr>
          <a:lstStyle/>
          <a:p>
            <a:r>
              <a:rPr lang="en-US" dirty="0" smtClean="0"/>
              <a:t>A </a:t>
            </a:r>
            <a:r>
              <a:rPr lang="en-US" dirty="0" smtClean="0"/>
              <a:t>Petraitis Original Production</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 Agricultural Revolution II</a:t>
            </a:r>
            <a:endParaRPr lang="en-US" dirty="0"/>
          </a:p>
        </p:txBody>
      </p:sp>
      <p:sp>
        <p:nvSpPr>
          <p:cNvPr id="3" name="Content Placeholder 2"/>
          <p:cNvSpPr>
            <a:spLocks noGrp="1"/>
          </p:cNvSpPr>
          <p:nvPr>
            <p:ph idx="1"/>
          </p:nvPr>
        </p:nvSpPr>
        <p:spPr/>
        <p:txBody>
          <a:bodyPr/>
          <a:lstStyle/>
          <a:p>
            <a:r>
              <a:rPr lang="en-US" dirty="0" smtClean="0"/>
              <a:t>Changes brought on by the first agricultural revolution:</a:t>
            </a:r>
          </a:p>
          <a:p>
            <a:pPr lvl="1"/>
            <a:r>
              <a:rPr lang="en-US" dirty="0" smtClean="0"/>
              <a:t>Plants changed</a:t>
            </a:r>
          </a:p>
          <a:p>
            <a:pPr lvl="1"/>
            <a:r>
              <a:rPr lang="en-US" dirty="0" smtClean="0"/>
              <a:t>Grain surpluses</a:t>
            </a:r>
          </a:p>
          <a:p>
            <a:pPr lvl="1"/>
            <a:r>
              <a:rPr lang="en-US" dirty="0" smtClean="0"/>
              <a:t>Settlement in one place</a:t>
            </a:r>
          </a:p>
          <a:p>
            <a:pPr lvl="1"/>
            <a:r>
              <a:rPr lang="en-US" dirty="0" smtClean="0"/>
              <a:t>Development of culture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World Areas of Agricultural Innovations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eleven areas listed below list areas of agricultural innovations.  You will have to be able to find them on a map and label them.  Be ready.</a:t>
            </a:r>
          </a:p>
          <a:p>
            <a:r>
              <a:rPr lang="en-US" dirty="0" smtClean="0"/>
              <a:t>1. Upper Southeast Asian Mainland</a:t>
            </a:r>
          </a:p>
          <a:p>
            <a:r>
              <a:rPr lang="en-US" dirty="0" smtClean="0"/>
              <a:t>2. Lower Southeast Asian Mainland and Malaysia</a:t>
            </a:r>
          </a:p>
          <a:p>
            <a:r>
              <a:rPr lang="en-US" dirty="0" smtClean="0"/>
              <a:t>3. Eastern India and Western Myanmar</a:t>
            </a:r>
          </a:p>
          <a:p>
            <a:r>
              <a:rPr lang="en-US" dirty="0" smtClean="0"/>
              <a:t>4.Southwestern Asia (Northwestern India-Caucasus)</a:t>
            </a:r>
          </a:p>
          <a:p>
            <a:r>
              <a:rPr lang="en-US" dirty="0" smtClean="0"/>
              <a:t>5. Abyssinian and East African Highlands</a:t>
            </a:r>
          </a:p>
          <a:p>
            <a:r>
              <a:rPr lang="en-US" dirty="0" smtClean="0"/>
              <a:t>6. Mesoamerican Region (Southern Mexico to Northern Venezuela)</a:t>
            </a:r>
          </a:p>
          <a:p>
            <a:r>
              <a:rPr lang="en-US" dirty="0" smtClean="0"/>
              <a:t>7. North Central China (including the Central Asian Corridor)</a:t>
            </a:r>
          </a:p>
          <a:p>
            <a:r>
              <a:rPr lang="en-US" dirty="0" smtClean="0"/>
              <a:t>8. Mediterranean Basin-Classical Near Eastern Fringe</a:t>
            </a:r>
          </a:p>
          <a:p>
            <a:r>
              <a:rPr lang="en-US" dirty="0" smtClean="0"/>
              <a:t>9. Western Sudan Hill Lands and their Margins</a:t>
            </a:r>
          </a:p>
          <a:p>
            <a:r>
              <a:rPr lang="en-US" dirty="0" smtClean="0"/>
              <a:t>10. Andean Highlands and their Margins</a:t>
            </a:r>
          </a:p>
          <a:p>
            <a:r>
              <a:rPr lang="en-US" dirty="0" smtClean="0"/>
              <a:t>11. Eastern South America (centered on Eastern Brazil)</a:t>
            </a:r>
          </a:p>
          <a:p>
            <a:r>
              <a:rPr lang="en-US" dirty="0" smtClean="0"/>
              <a:t>This is all on page 355.  Figure 11.4.  Memorize it.  Map test imminent.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Domestication of Animals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question of which came first, agriculture or domestication of animals is debated still.</a:t>
            </a:r>
          </a:p>
          <a:p>
            <a:r>
              <a:rPr lang="en-US" dirty="0" smtClean="0"/>
              <a:t>No matter which came first, the fact remains that goats, pigs, and sheep were domesticated earliest.  Domestication produced animals that in captivity were significantly different than the same animals in their wild state.</a:t>
            </a:r>
          </a:p>
          <a:p>
            <a:r>
              <a:rPr lang="en-US" dirty="0" smtClean="0"/>
              <a:t>Domestication would take place in stages.  The changes in the animals came from allowing them to survive in captivity where they would most likely have not survived in the wild.</a:t>
            </a:r>
          </a:p>
          <a:p>
            <a:r>
              <a:rPr lang="en-US" dirty="0" smtClean="0"/>
              <a:t>Different regions saw the domestication of different animals for different reasons.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Domestication of Animals</a:t>
            </a:r>
            <a:endParaRPr lang="en-US" dirty="0"/>
          </a:p>
        </p:txBody>
      </p:sp>
      <p:sp>
        <p:nvSpPr>
          <p:cNvPr id="3" name="Content Placeholder 2"/>
          <p:cNvSpPr>
            <a:spLocks noGrp="1"/>
          </p:cNvSpPr>
          <p:nvPr>
            <p:ph idx="1"/>
          </p:nvPr>
        </p:nvSpPr>
        <p:spPr/>
        <p:txBody>
          <a:bodyPr/>
          <a:lstStyle/>
          <a:p>
            <a:r>
              <a:rPr lang="en-US" dirty="0" smtClean="0"/>
              <a:t>Some animals were probably domesticated as orphaned animals, and kept as pets.</a:t>
            </a:r>
          </a:p>
          <a:p>
            <a:r>
              <a:rPr lang="en-US" dirty="0" smtClean="0"/>
              <a:t>Possible protection from predators</a:t>
            </a:r>
          </a:p>
          <a:p>
            <a:r>
              <a:rPr lang="en-US" dirty="0" smtClean="0"/>
              <a:t>Scavenging human settlement areas</a:t>
            </a:r>
          </a:p>
          <a:p>
            <a:r>
              <a:rPr lang="en-US" dirty="0" smtClean="0"/>
              <a:t>First domesticated animals were probably selected for their docile nature.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Domestication Continued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Archeaologists use bone fragments in settlement areas to reconstruct the domestication of animals in different regions.</a:t>
            </a:r>
          </a:p>
          <a:p>
            <a:r>
              <a:rPr lang="en-US" dirty="0" smtClean="0"/>
              <a:t>Southwest Asia and Northeast Africa</a:t>
            </a:r>
          </a:p>
          <a:p>
            <a:pPr lvl="1"/>
            <a:r>
              <a:rPr lang="en-US" dirty="0" smtClean="0"/>
              <a:t>Goat, sheep, cattle</a:t>
            </a:r>
          </a:p>
          <a:p>
            <a:r>
              <a:rPr lang="en-US" dirty="0" smtClean="0"/>
              <a:t>Southeast Asia</a:t>
            </a:r>
          </a:p>
          <a:p>
            <a:pPr lvl="1"/>
            <a:r>
              <a:rPr lang="en-US" dirty="0" smtClean="0"/>
              <a:t>Pig(s) water buffalo, chickens, ducks, geese</a:t>
            </a:r>
          </a:p>
          <a:p>
            <a:r>
              <a:rPr lang="en-US" dirty="0" smtClean="0"/>
              <a:t>South Asia</a:t>
            </a:r>
          </a:p>
          <a:p>
            <a:pPr lvl="1"/>
            <a:r>
              <a:rPr lang="en-US" dirty="0" smtClean="0"/>
              <a:t>cattle</a:t>
            </a:r>
          </a:p>
          <a:p>
            <a:r>
              <a:rPr lang="en-US" dirty="0" smtClean="0"/>
              <a:t>Central Asia</a:t>
            </a:r>
          </a:p>
          <a:p>
            <a:pPr lvl="1"/>
            <a:r>
              <a:rPr lang="en-US" dirty="0" smtClean="0"/>
              <a:t>Yak, horse, goat, sheep</a:t>
            </a:r>
          </a:p>
          <a:p>
            <a:r>
              <a:rPr lang="en-US" dirty="0" smtClean="0"/>
              <a:t>Mesoamerica</a:t>
            </a:r>
          </a:p>
          <a:p>
            <a:pPr lvl="1"/>
            <a:r>
              <a:rPr lang="en-US" dirty="0" smtClean="0"/>
              <a:t>Llama, alpaca, chupacabra, pig, turkey</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Domestication (Random Stuff)</a:t>
            </a:r>
            <a:endParaRPr lang="en-US" dirty="0"/>
          </a:p>
        </p:txBody>
      </p:sp>
      <p:sp>
        <p:nvSpPr>
          <p:cNvPr id="3" name="Content Placeholder 2"/>
          <p:cNvSpPr>
            <a:spLocks noGrp="1"/>
          </p:cNvSpPr>
          <p:nvPr>
            <p:ph idx="1"/>
          </p:nvPr>
        </p:nvSpPr>
        <p:spPr/>
        <p:txBody>
          <a:bodyPr>
            <a:normAutofit fontScale="92500"/>
          </a:bodyPr>
          <a:lstStyle/>
          <a:p>
            <a:r>
              <a:rPr lang="en-US" dirty="0" smtClean="0"/>
              <a:t>Dogs and Cats may have been first</a:t>
            </a:r>
          </a:p>
          <a:p>
            <a:r>
              <a:rPr lang="en-US" dirty="0" smtClean="0"/>
              <a:t>Some independent simultaneous domestication took place at roughly the same time in different places. (cattle, pigs, camels) including different varieties of the same species.</a:t>
            </a:r>
          </a:p>
          <a:p>
            <a:r>
              <a:rPr lang="en-US" dirty="0" smtClean="0"/>
              <a:t>Some animals only exist in one hearth (llama, alpaca, yak, turkey, reindeer)</a:t>
            </a:r>
          </a:p>
          <a:p>
            <a:r>
              <a:rPr lang="en-US" dirty="0" smtClean="0"/>
              <a:t>Efforts continue to domesticate other species (Eland in Africa)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Domestication…still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Domestication of animals provided:</a:t>
            </a:r>
          </a:p>
          <a:p>
            <a:r>
              <a:rPr lang="en-US" dirty="0" smtClean="0"/>
              <a:t>Food</a:t>
            </a:r>
          </a:p>
          <a:p>
            <a:r>
              <a:rPr lang="en-US" dirty="0" smtClean="0"/>
              <a:t>Fertilizer</a:t>
            </a:r>
          </a:p>
          <a:p>
            <a:r>
              <a:rPr lang="en-US" dirty="0" smtClean="0"/>
              <a:t>Labor</a:t>
            </a:r>
          </a:p>
          <a:p>
            <a:r>
              <a:rPr lang="en-US" dirty="0" smtClean="0"/>
              <a:t>The above combined creates an integrated system of agriculture.</a:t>
            </a:r>
          </a:p>
          <a:p>
            <a:r>
              <a:rPr lang="en-US" dirty="0" smtClean="0"/>
              <a:t>This began most likely 8000 years ago, but possibly as much as 14,000 years ago.</a:t>
            </a:r>
          </a:p>
          <a:p>
            <a:r>
              <a:rPr lang="en-US" dirty="0" smtClean="0"/>
              <a:t>The first domestication hearth was Southwest Asia (Mesopotamia)</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Hunter-Gatherers in the Modern World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San of Southern Africa</a:t>
            </a:r>
          </a:p>
          <a:p>
            <a:r>
              <a:rPr lang="en-US" dirty="0" smtClean="0"/>
              <a:t>Aboriginals of Australia</a:t>
            </a:r>
          </a:p>
          <a:p>
            <a:r>
              <a:rPr lang="en-US" dirty="0" smtClean="0"/>
              <a:t>Indigenous peoples of Brazil</a:t>
            </a:r>
          </a:p>
          <a:p>
            <a:r>
              <a:rPr lang="en-US" dirty="0" smtClean="0"/>
              <a:t>Various groups in Americas, Africa and Asia continue to live in this method.</a:t>
            </a:r>
          </a:p>
          <a:p>
            <a:r>
              <a:rPr lang="en-US" dirty="0" smtClean="0"/>
              <a:t>This lifestyle being primarily nomadic faces threats from territorial states ( and their boundaries) and even from </a:t>
            </a:r>
            <a:r>
              <a:rPr lang="en-US" dirty="0" err="1" smtClean="0"/>
              <a:t>NGO’s</a:t>
            </a:r>
            <a:r>
              <a:rPr lang="en-US" dirty="0" smtClean="0"/>
              <a:t> that encourage wells as sources of fresh water. (Causes people to settle and give up the cyclic pursuit of available food sources)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Subsistence Agriculture in the Modern World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Subsistence agriculture: Growing just enough food to survive.</a:t>
            </a:r>
          </a:p>
          <a:p>
            <a:r>
              <a:rPr lang="en-US" dirty="0" smtClean="0"/>
              <a:t>Remote areas of South and Middle America, Africa, and South and Southwest Asia.</a:t>
            </a:r>
          </a:p>
          <a:p>
            <a:r>
              <a:rPr lang="en-US" dirty="0" smtClean="0"/>
              <a:t>Do not enter the cash culture at all find building materials and firewood in the natural environment.</a:t>
            </a:r>
          </a:p>
          <a:p>
            <a:r>
              <a:rPr lang="en-US" dirty="0" smtClean="0"/>
              <a:t>Occasionally surpluses are shared by communities.</a:t>
            </a:r>
          </a:p>
          <a:p>
            <a:r>
              <a:rPr lang="en-US" dirty="0" smtClean="0"/>
              <a:t>Similar to subsistence farmers in the true sense of the phrase are farmers who basically meet all of the above criteria, but sell a small surplus to pay taxes or meet other obligations.</a:t>
            </a:r>
          </a:p>
          <a:p>
            <a:r>
              <a:rPr lang="en-US" dirty="0" smtClean="0"/>
              <a:t>Some subsistence farmers are sedentary, others engage in shifting agriculture (slash and burn)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Marginalization of Subsistence Agriculture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Colonial powers (1500-1950’s) often forced subsistence farmers to raise cash by forcing them to pay taxes.  Often they were forced to grow a cash crop like cotton.</a:t>
            </a:r>
          </a:p>
          <a:p>
            <a:r>
              <a:rPr lang="en-US" dirty="0" smtClean="0"/>
              <a:t>Colonial powers encouraged commercial farming by building irrigation  systems and establishing lending lending agencies.</a:t>
            </a:r>
          </a:p>
          <a:p>
            <a:r>
              <a:rPr lang="en-US" dirty="0" smtClean="0"/>
              <a:t>Farmers that grew food crops were often forced to grow cash crops.  If no new land was available famine often followed as farmers grew compulsory cash crops.</a:t>
            </a:r>
          </a:p>
          <a:p>
            <a:r>
              <a:rPr lang="en-US" dirty="0" smtClean="0">
                <a:hlinkClick r:id="rId2"/>
              </a:rPr>
              <a:t>http://ipsnews.net/news.asp?idnews=47016</a:t>
            </a:r>
            <a:r>
              <a:rPr lang="en-US" dirty="0" smtClean="0"/>
              <a:t> (real world example)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Agriculture, And Where Did Agriculture Begin?</a:t>
            </a:r>
            <a:endParaRPr lang="en-US" dirty="0"/>
          </a:p>
        </p:txBody>
      </p:sp>
      <p:sp>
        <p:nvSpPr>
          <p:cNvPr id="3" name="Content Placeholder 2"/>
          <p:cNvSpPr>
            <a:spLocks noGrp="1"/>
          </p:cNvSpPr>
          <p:nvPr>
            <p:ph idx="1"/>
          </p:nvPr>
        </p:nvSpPr>
        <p:spPr/>
        <p:txBody>
          <a:bodyPr/>
          <a:lstStyle/>
          <a:p>
            <a:r>
              <a:rPr lang="en-US" dirty="0" smtClean="0"/>
              <a:t>Focus-</a:t>
            </a:r>
          </a:p>
          <a:p>
            <a:r>
              <a:rPr lang="en-US" dirty="0" smtClean="0"/>
              <a:t>Hunting and Gathering</a:t>
            </a:r>
          </a:p>
          <a:p>
            <a:r>
              <a:rPr lang="en-US" dirty="0" smtClean="0"/>
              <a:t>Terrain and Tools</a:t>
            </a:r>
          </a:p>
          <a:p>
            <a:r>
              <a:rPr lang="en-US" dirty="0" smtClean="0"/>
              <a:t>The First Agricultural Revolution</a:t>
            </a:r>
          </a:p>
          <a:p>
            <a:r>
              <a:rPr lang="en-US" dirty="0" smtClean="0"/>
              <a:t>Domestication of Animals</a:t>
            </a:r>
          </a:p>
          <a:p>
            <a:r>
              <a:rPr lang="en-US" dirty="0" smtClean="0"/>
              <a:t>Hunters-Gatherers in the Modern World</a:t>
            </a:r>
          </a:p>
          <a:p>
            <a:r>
              <a:rPr lang="en-US" dirty="0" smtClean="0"/>
              <a:t>Subsistence Agriculture in the Modern World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 of Economic Activities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Primary economic activities-Close the ground.  Agriculture, ranching, hunting and gathering, fishing, forestry, mining and quarrying.</a:t>
            </a:r>
          </a:p>
          <a:p>
            <a:r>
              <a:rPr lang="en-US" dirty="0" smtClean="0"/>
              <a:t>Secondary economic activities- activities that take a primary product and and manufacture it into something else.</a:t>
            </a:r>
          </a:p>
          <a:p>
            <a:r>
              <a:rPr lang="en-US" dirty="0" smtClean="0"/>
              <a:t>Tertiary economic activities-service industries that connect producers to consumers, facilitating commerce and trade.</a:t>
            </a:r>
          </a:p>
          <a:p>
            <a:r>
              <a:rPr lang="en-US" dirty="0" smtClean="0"/>
              <a:t>Quaternary economic activities-subset of the tertiary sector, concerned with information or the exchange of money or goods.</a:t>
            </a:r>
          </a:p>
          <a:p>
            <a:r>
              <a:rPr lang="en-US" dirty="0" smtClean="0"/>
              <a:t>Quinary economic activities-concerned with higher education and research.</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Hunting Gathering, and Fishing</a:t>
            </a:r>
            <a:endParaRPr lang="en-US" dirty="0"/>
          </a:p>
        </p:txBody>
      </p:sp>
      <p:sp>
        <p:nvSpPr>
          <p:cNvPr id="3" name="Content Placeholder 2"/>
          <p:cNvSpPr>
            <a:spLocks noGrp="1"/>
          </p:cNvSpPr>
          <p:nvPr>
            <p:ph idx="1"/>
          </p:nvPr>
        </p:nvSpPr>
        <p:spPr/>
        <p:txBody>
          <a:bodyPr/>
          <a:lstStyle/>
          <a:p>
            <a:r>
              <a:rPr lang="en-US" dirty="0" smtClean="0"/>
              <a:t>Before agriculture</a:t>
            </a:r>
          </a:p>
          <a:p>
            <a:r>
              <a:rPr lang="en-US" dirty="0" smtClean="0"/>
              <a:t>Occurred anywhere in the world where people lived.</a:t>
            </a:r>
          </a:p>
          <a:p>
            <a:r>
              <a:rPr lang="en-US" dirty="0" smtClean="0"/>
              <a:t>Regionalized according to where people lived.</a:t>
            </a:r>
          </a:p>
          <a:p>
            <a:r>
              <a:rPr lang="en-US" dirty="0" smtClean="0"/>
              <a:t>The more abundant the natural resources in an area the larger the population supported. In some cases giving the people of that area the ability to store a surplus.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Terrain and Tools</a:t>
            </a:r>
            <a:endParaRPr lang="en-US" dirty="0"/>
          </a:p>
        </p:txBody>
      </p:sp>
      <p:sp>
        <p:nvSpPr>
          <p:cNvPr id="3" name="Content Placeholder 2"/>
          <p:cNvSpPr>
            <a:spLocks noGrp="1"/>
          </p:cNvSpPr>
          <p:nvPr>
            <p:ph idx="1"/>
          </p:nvPr>
        </p:nvSpPr>
        <p:spPr/>
        <p:txBody>
          <a:bodyPr>
            <a:normAutofit lnSpcReduction="10000"/>
          </a:bodyPr>
          <a:lstStyle/>
          <a:p>
            <a:r>
              <a:rPr lang="en-US" dirty="0" smtClean="0"/>
              <a:t>Before agriculture people worked on developing tools, controlling fires and adapting environments.</a:t>
            </a:r>
          </a:p>
          <a:p>
            <a:r>
              <a:rPr lang="en-US" dirty="0" smtClean="0"/>
              <a:t>Tools-wooden clubs, bone, stone, and the development of spears.  Then the development of hand axes and later handle axes.  (This allowed the people of an area to better prepare their food and then create better shelters and further improve tools.)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Controlling Fire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Controlling of fire was an important early achievement of human communities.</a:t>
            </a:r>
          </a:p>
          <a:p>
            <a:r>
              <a:rPr lang="en-US" dirty="0" smtClean="0"/>
              <a:t>Early communities that lacked access to naturally occurring microwave oven trees, had to rely on natural fires caused by lightning or other spontaneous fires.  The community would work to keep the fires alive.</a:t>
            </a:r>
          </a:p>
          <a:p>
            <a:r>
              <a:rPr lang="en-US" dirty="0" smtClean="0"/>
              <a:t>The next development was the production of fire by friction (hand bows, and sticks and fire pits.)</a:t>
            </a:r>
          </a:p>
          <a:p>
            <a:r>
              <a:rPr lang="en-US" dirty="0" smtClean="0"/>
              <a:t>The use of fire made food more digestible and was used for hunting and trapping purposes.  Fire often became the center of early community life.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Terrain Continues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addition to hunting game, humans harvested shellfish, trapped fish, and invented tools to catch fish. (Harpoons, hooks, baskets)</a:t>
            </a:r>
          </a:p>
          <a:p>
            <a:r>
              <a:rPr lang="en-US" dirty="0" smtClean="0"/>
              <a:t>Tools and fire altered the human environment establishing more reliable food supplies.</a:t>
            </a:r>
          </a:p>
          <a:p>
            <a:r>
              <a:rPr lang="en-US" dirty="0" smtClean="0"/>
              <a:t>Prehistoric sites give evidence of the hunting gathering activities of ancient peoples.</a:t>
            </a:r>
          </a:p>
          <a:p>
            <a:r>
              <a:rPr lang="en-US" dirty="0" smtClean="0"/>
              <a:t>American Indians, the Ainu of Japan and Coastal East Asia, European Communities took advantage of spawning salmon for sustenance.</a:t>
            </a:r>
          </a:p>
          <a:p>
            <a:r>
              <a:rPr lang="en-US" dirty="0" smtClean="0"/>
              <a:t>Hunter gatherers typically migrated to take advantage of different food sources.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First Agricultural Revolution</a:t>
            </a:r>
            <a:br>
              <a:rPr lang="en-US" sz="2800" dirty="0" smtClean="0"/>
            </a:br>
            <a:r>
              <a:rPr lang="en-US" sz="2800" dirty="0" smtClean="0"/>
              <a:t>Root Crops (technically not part of the first agricultural revolution.  Wait for it.)</a:t>
            </a:r>
            <a:endParaRPr lang="en-US" sz="2800" dirty="0"/>
          </a:p>
        </p:txBody>
      </p:sp>
      <p:sp>
        <p:nvSpPr>
          <p:cNvPr id="3" name="Content Placeholder 2"/>
          <p:cNvSpPr>
            <a:spLocks noGrp="1"/>
          </p:cNvSpPr>
          <p:nvPr>
            <p:ph idx="1"/>
          </p:nvPr>
        </p:nvSpPr>
        <p:spPr/>
        <p:txBody>
          <a:bodyPr>
            <a:normAutofit fontScale="92500"/>
          </a:bodyPr>
          <a:lstStyle/>
          <a:p>
            <a:r>
              <a:rPr lang="en-US" dirty="0" smtClean="0"/>
              <a:t>According to Carl Sauer, the only logical places for agriculture to develop were places of plenty.</a:t>
            </a:r>
          </a:p>
          <a:p>
            <a:r>
              <a:rPr lang="en-US" dirty="0" smtClean="0"/>
              <a:t>This will give rise to the theory of agricultural hearths, or the first agricultural revolution.</a:t>
            </a:r>
          </a:p>
          <a:p>
            <a:r>
              <a:rPr lang="en-US" dirty="0" smtClean="0"/>
              <a:t>The first of these hearths according to Sauer was most likely South and Southeast Asia, beginning with the cultivation of root crops.  A similar innovation was most likely northwestern South America, following the developments in Asia.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Agricultural Revolution</a:t>
            </a:r>
            <a:br>
              <a:rPr lang="en-US" dirty="0" smtClean="0"/>
            </a:br>
            <a:r>
              <a:rPr lang="en-US" dirty="0" smtClean="0"/>
              <a:t>Seed Crops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type of planting is more complex than root cultivation.  It involves seed selection, sowing, watering and planned harvesting.</a:t>
            </a:r>
          </a:p>
          <a:p>
            <a:r>
              <a:rPr lang="en-US" dirty="0" smtClean="0"/>
              <a:t>This most likely occurred in several places independently at different times.</a:t>
            </a:r>
          </a:p>
          <a:p>
            <a:r>
              <a:rPr lang="en-US" dirty="0" smtClean="0"/>
              <a:t>The Nile River valley is one possible place seed cultivation developed, but more likely it was in Southwest Asia in the Fertile Crescent.  The cultivation of seeds marks the beginning of the first agricultural revolution.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356</TotalTime>
  <Words>1340</Words>
  <Application>Microsoft Office PowerPoint</Application>
  <PresentationFormat>On-screen Show (4:3)</PresentationFormat>
  <Paragraphs>116</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Agriculture</vt:lpstr>
      <vt:lpstr>What is Agriculture, And Where Did Agriculture Begin?</vt:lpstr>
      <vt:lpstr>Classification of Economic Activities</vt:lpstr>
      <vt:lpstr>Hunting Gathering, and Fishing</vt:lpstr>
      <vt:lpstr>Terrain and Tools</vt:lpstr>
      <vt:lpstr>Controlling Fire</vt:lpstr>
      <vt:lpstr>Terrain Continues</vt:lpstr>
      <vt:lpstr>The First Agricultural Revolution Root Crops (technically not part of the first agricultural revolution.  Wait for it.)</vt:lpstr>
      <vt:lpstr>First Agricultural Revolution Seed Crops</vt:lpstr>
      <vt:lpstr>The First Agricultural Revolution II</vt:lpstr>
      <vt:lpstr>World Areas of Agricultural Innovations</vt:lpstr>
      <vt:lpstr>Domestication of Animals</vt:lpstr>
      <vt:lpstr>Domestication of Animals</vt:lpstr>
      <vt:lpstr>Domestication Continued</vt:lpstr>
      <vt:lpstr>Domestication (Random Stuff)</vt:lpstr>
      <vt:lpstr>Domestication…still</vt:lpstr>
      <vt:lpstr>Hunter-Gatherers in the Modern World</vt:lpstr>
      <vt:lpstr>Subsistence Agriculture in the Modern World</vt:lpstr>
      <vt:lpstr>Marginalization of Subsistence Agriculture</vt:lpstr>
    </vt:vector>
  </TitlesOfParts>
  <Company>School Board of Broward County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Agriculture</dc:title>
  <dc:creator>Teacher</dc:creator>
  <cp:lastModifiedBy>Timothy S. Petraitis</cp:lastModifiedBy>
  <cp:revision>26</cp:revision>
  <dcterms:created xsi:type="dcterms:W3CDTF">2010-01-31T16:39:59Z</dcterms:created>
  <dcterms:modified xsi:type="dcterms:W3CDTF">2017-01-19T16:04:19Z</dcterms:modified>
</cp:coreProperties>
</file>