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7F12-D482-4F20-B780-28A1E5856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80FF7B-15F1-4AA7-96AE-F9BB657230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C62AD7-BEA1-4EEC-ACC6-3C06F2DA5E4B}"/>
              </a:ext>
            </a:extLst>
          </p:cNvPr>
          <p:cNvSpPr>
            <a:spLocks noGrp="1"/>
          </p:cNvSpPr>
          <p:nvPr>
            <p:ph type="dt" sz="half" idx="10"/>
          </p:nvPr>
        </p:nvSpPr>
        <p:spPr/>
        <p:txBody>
          <a:bodyPr/>
          <a:lstStyle/>
          <a:p>
            <a:fld id="{5F3EB97B-C22A-4232-B35F-C5393C0BF66D}" type="datetimeFigureOut">
              <a:rPr lang="en-US" smtClean="0"/>
              <a:t>2/22/2019</a:t>
            </a:fld>
            <a:endParaRPr lang="en-US"/>
          </a:p>
        </p:txBody>
      </p:sp>
      <p:sp>
        <p:nvSpPr>
          <p:cNvPr id="5" name="Footer Placeholder 4">
            <a:extLst>
              <a:ext uri="{FF2B5EF4-FFF2-40B4-BE49-F238E27FC236}">
                <a16:creationId xmlns:a16="http://schemas.microsoft.com/office/drawing/2014/main" id="{6996C583-E039-4B4A-8F15-54263A92F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4CAB4-62FA-40A7-B58E-53115B63E367}"/>
              </a:ext>
            </a:extLst>
          </p:cNvPr>
          <p:cNvSpPr>
            <a:spLocks noGrp="1"/>
          </p:cNvSpPr>
          <p:nvPr>
            <p:ph type="sldNum" sz="quarter" idx="12"/>
          </p:nvPr>
        </p:nvSpPr>
        <p:spPr/>
        <p:txBody>
          <a:bodyPr/>
          <a:lstStyle/>
          <a:p>
            <a:fld id="{6A680299-6689-4D0F-B157-8E18183FD73B}" type="slidenum">
              <a:rPr lang="en-US" smtClean="0"/>
              <a:t>‹#›</a:t>
            </a:fld>
            <a:endParaRPr lang="en-US"/>
          </a:p>
        </p:txBody>
      </p:sp>
    </p:spTree>
    <p:extLst>
      <p:ext uri="{BB962C8B-B14F-4D97-AF65-F5344CB8AC3E}">
        <p14:creationId xmlns:p14="http://schemas.microsoft.com/office/powerpoint/2010/main" val="36553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5E1C-D3D8-4A17-97E7-4B1562C85D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89730A-B35D-4E40-B1B1-04540170E5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E46BC-F28D-4A5D-AD14-275AC7CC4417}"/>
              </a:ext>
            </a:extLst>
          </p:cNvPr>
          <p:cNvSpPr>
            <a:spLocks noGrp="1"/>
          </p:cNvSpPr>
          <p:nvPr>
            <p:ph type="dt" sz="half" idx="10"/>
          </p:nvPr>
        </p:nvSpPr>
        <p:spPr/>
        <p:txBody>
          <a:bodyPr/>
          <a:lstStyle/>
          <a:p>
            <a:fld id="{5F3EB97B-C22A-4232-B35F-C5393C0BF66D}" type="datetimeFigureOut">
              <a:rPr lang="en-US" smtClean="0"/>
              <a:t>2/22/2019</a:t>
            </a:fld>
            <a:endParaRPr lang="en-US"/>
          </a:p>
        </p:txBody>
      </p:sp>
      <p:sp>
        <p:nvSpPr>
          <p:cNvPr id="5" name="Footer Placeholder 4">
            <a:extLst>
              <a:ext uri="{FF2B5EF4-FFF2-40B4-BE49-F238E27FC236}">
                <a16:creationId xmlns:a16="http://schemas.microsoft.com/office/drawing/2014/main" id="{6C829233-FDDC-4F20-B6BE-8BAFC2914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A2513-ED19-4944-A77F-953CC54C9603}"/>
              </a:ext>
            </a:extLst>
          </p:cNvPr>
          <p:cNvSpPr>
            <a:spLocks noGrp="1"/>
          </p:cNvSpPr>
          <p:nvPr>
            <p:ph type="sldNum" sz="quarter" idx="12"/>
          </p:nvPr>
        </p:nvSpPr>
        <p:spPr/>
        <p:txBody>
          <a:bodyPr/>
          <a:lstStyle/>
          <a:p>
            <a:fld id="{6A680299-6689-4D0F-B157-8E18183FD73B}" type="slidenum">
              <a:rPr lang="en-US" smtClean="0"/>
              <a:t>‹#›</a:t>
            </a:fld>
            <a:endParaRPr lang="en-US"/>
          </a:p>
        </p:txBody>
      </p:sp>
    </p:spTree>
    <p:extLst>
      <p:ext uri="{BB962C8B-B14F-4D97-AF65-F5344CB8AC3E}">
        <p14:creationId xmlns:p14="http://schemas.microsoft.com/office/powerpoint/2010/main" val="246728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0E8B37-B213-48F2-AAE2-1FEDB21A7D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E6EAE-017B-4666-97B1-3B3F03B778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C40F8-062C-4A5E-895F-1C54F54CDAA3}"/>
              </a:ext>
            </a:extLst>
          </p:cNvPr>
          <p:cNvSpPr>
            <a:spLocks noGrp="1"/>
          </p:cNvSpPr>
          <p:nvPr>
            <p:ph type="dt" sz="half" idx="10"/>
          </p:nvPr>
        </p:nvSpPr>
        <p:spPr/>
        <p:txBody>
          <a:bodyPr/>
          <a:lstStyle/>
          <a:p>
            <a:fld id="{5F3EB97B-C22A-4232-B35F-C5393C0BF66D}" type="datetimeFigureOut">
              <a:rPr lang="en-US" smtClean="0"/>
              <a:t>2/22/2019</a:t>
            </a:fld>
            <a:endParaRPr lang="en-US"/>
          </a:p>
        </p:txBody>
      </p:sp>
      <p:sp>
        <p:nvSpPr>
          <p:cNvPr id="5" name="Footer Placeholder 4">
            <a:extLst>
              <a:ext uri="{FF2B5EF4-FFF2-40B4-BE49-F238E27FC236}">
                <a16:creationId xmlns:a16="http://schemas.microsoft.com/office/drawing/2014/main" id="{0509BEB9-4B71-4E7D-B973-2027E3A20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15885-4C68-478C-91BC-FA8C67382F6C}"/>
              </a:ext>
            </a:extLst>
          </p:cNvPr>
          <p:cNvSpPr>
            <a:spLocks noGrp="1"/>
          </p:cNvSpPr>
          <p:nvPr>
            <p:ph type="sldNum" sz="quarter" idx="12"/>
          </p:nvPr>
        </p:nvSpPr>
        <p:spPr/>
        <p:txBody>
          <a:bodyPr/>
          <a:lstStyle/>
          <a:p>
            <a:fld id="{6A680299-6689-4D0F-B157-8E18183FD73B}" type="slidenum">
              <a:rPr lang="en-US" smtClean="0"/>
              <a:t>‹#›</a:t>
            </a:fld>
            <a:endParaRPr lang="en-US"/>
          </a:p>
        </p:txBody>
      </p:sp>
    </p:spTree>
    <p:extLst>
      <p:ext uri="{BB962C8B-B14F-4D97-AF65-F5344CB8AC3E}">
        <p14:creationId xmlns:p14="http://schemas.microsoft.com/office/powerpoint/2010/main" val="13140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8556-1651-4EFD-AB5B-A9FB3FAF7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D1E6A7-8D6D-43CF-81D8-78DDFB590E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4CE18-2A29-448A-A921-9BC23124A096}"/>
              </a:ext>
            </a:extLst>
          </p:cNvPr>
          <p:cNvSpPr>
            <a:spLocks noGrp="1"/>
          </p:cNvSpPr>
          <p:nvPr>
            <p:ph type="dt" sz="half" idx="10"/>
          </p:nvPr>
        </p:nvSpPr>
        <p:spPr/>
        <p:txBody>
          <a:bodyPr/>
          <a:lstStyle/>
          <a:p>
            <a:fld id="{5F3EB97B-C22A-4232-B35F-C5393C0BF66D}" type="datetimeFigureOut">
              <a:rPr lang="en-US" smtClean="0"/>
              <a:t>2/22/2019</a:t>
            </a:fld>
            <a:endParaRPr lang="en-US"/>
          </a:p>
        </p:txBody>
      </p:sp>
      <p:sp>
        <p:nvSpPr>
          <p:cNvPr id="5" name="Footer Placeholder 4">
            <a:extLst>
              <a:ext uri="{FF2B5EF4-FFF2-40B4-BE49-F238E27FC236}">
                <a16:creationId xmlns:a16="http://schemas.microsoft.com/office/drawing/2014/main" id="{8AD351A9-1EAC-4247-B4AF-77D8FFBD6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D0032-E35B-4F75-802A-19D13083328A}"/>
              </a:ext>
            </a:extLst>
          </p:cNvPr>
          <p:cNvSpPr>
            <a:spLocks noGrp="1"/>
          </p:cNvSpPr>
          <p:nvPr>
            <p:ph type="sldNum" sz="quarter" idx="12"/>
          </p:nvPr>
        </p:nvSpPr>
        <p:spPr/>
        <p:txBody>
          <a:bodyPr/>
          <a:lstStyle/>
          <a:p>
            <a:fld id="{6A680299-6689-4D0F-B157-8E18183FD73B}" type="slidenum">
              <a:rPr lang="en-US" smtClean="0"/>
              <a:t>‹#›</a:t>
            </a:fld>
            <a:endParaRPr lang="en-US"/>
          </a:p>
        </p:txBody>
      </p:sp>
    </p:spTree>
    <p:extLst>
      <p:ext uri="{BB962C8B-B14F-4D97-AF65-F5344CB8AC3E}">
        <p14:creationId xmlns:p14="http://schemas.microsoft.com/office/powerpoint/2010/main" val="219822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CC5D-C5A7-4BB8-8323-192030550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EE04FE-0C15-4A33-A405-0806FEE6C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ECD46B-E2BD-4BF7-AA06-469EC6C4A11F}"/>
              </a:ext>
            </a:extLst>
          </p:cNvPr>
          <p:cNvSpPr>
            <a:spLocks noGrp="1"/>
          </p:cNvSpPr>
          <p:nvPr>
            <p:ph type="dt" sz="half" idx="10"/>
          </p:nvPr>
        </p:nvSpPr>
        <p:spPr/>
        <p:txBody>
          <a:bodyPr/>
          <a:lstStyle/>
          <a:p>
            <a:fld id="{5F3EB97B-C22A-4232-B35F-C5393C0BF66D}" type="datetimeFigureOut">
              <a:rPr lang="en-US" smtClean="0"/>
              <a:t>2/22/2019</a:t>
            </a:fld>
            <a:endParaRPr lang="en-US"/>
          </a:p>
        </p:txBody>
      </p:sp>
      <p:sp>
        <p:nvSpPr>
          <p:cNvPr id="5" name="Footer Placeholder 4">
            <a:extLst>
              <a:ext uri="{FF2B5EF4-FFF2-40B4-BE49-F238E27FC236}">
                <a16:creationId xmlns:a16="http://schemas.microsoft.com/office/drawing/2014/main" id="{9ADC57C2-004B-4AB1-80EE-4ABA2D26E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671DE-79CA-4126-8889-D6F1A7B90306}"/>
              </a:ext>
            </a:extLst>
          </p:cNvPr>
          <p:cNvSpPr>
            <a:spLocks noGrp="1"/>
          </p:cNvSpPr>
          <p:nvPr>
            <p:ph type="sldNum" sz="quarter" idx="12"/>
          </p:nvPr>
        </p:nvSpPr>
        <p:spPr/>
        <p:txBody>
          <a:bodyPr/>
          <a:lstStyle/>
          <a:p>
            <a:fld id="{6A680299-6689-4D0F-B157-8E18183FD73B}" type="slidenum">
              <a:rPr lang="en-US" smtClean="0"/>
              <a:t>‹#›</a:t>
            </a:fld>
            <a:endParaRPr lang="en-US"/>
          </a:p>
        </p:txBody>
      </p:sp>
    </p:spTree>
    <p:extLst>
      <p:ext uri="{BB962C8B-B14F-4D97-AF65-F5344CB8AC3E}">
        <p14:creationId xmlns:p14="http://schemas.microsoft.com/office/powerpoint/2010/main" val="131461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D017-6E59-4F51-9FEB-7D68C4ED91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9CCF6-0F95-416E-9A43-B0C6E3714A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4E2F06-267B-41D9-9A95-73868EE088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4678EB-1AE2-4752-AE91-F9E9973BCE8F}"/>
              </a:ext>
            </a:extLst>
          </p:cNvPr>
          <p:cNvSpPr>
            <a:spLocks noGrp="1"/>
          </p:cNvSpPr>
          <p:nvPr>
            <p:ph type="dt" sz="half" idx="10"/>
          </p:nvPr>
        </p:nvSpPr>
        <p:spPr/>
        <p:txBody>
          <a:bodyPr/>
          <a:lstStyle/>
          <a:p>
            <a:fld id="{5F3EB97B-C22A-4232-B35F-C5393C0BF66D}" type="datetimeFigureOut">
              <a:rPr lang="en-US" smtClean="0"/>
              <a:t>2/22/2019</a:t>
            </a:fld>
            <a:endParaRPr lang="en-US"/>
          </a:p>
        </p:txBody>
      </p:sp>
      <p:sp>
        <p:nvSpPr>
          <p:cNvPr id="6" name="Footer Placeholder 5">
            <a:extLst>
              <a:ext uri="{FF2B5EF4-FFF2-40B4-BE49-F238E27FC236}">
                <a16:creationId xmlns:a16="http://schemas.microsoft.com/office/drawing/2014/main" id="{2AD6FA3A-1048-4E7E-AECC-F9FFCB988B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BEC84-BF54-46D2-A76B-F83BE18D2EAD}"/>
              </a:ext>
            </a:extLst>
          </p:cNvPr>
          <p:cNvSpPr>
            <a:spLocks noGrp="1"/>
          </p:cNvSpPr>
          <p:nvPr>
            <p:ph type="sldNum" sz="quarter" idx="12"/>
          </p:nvPr>
        </p:nvSpPr>
        <p:spPr/>
        <p:txBody>
          <a:bodyPr/>
          <a:lstStyle/>
          <a:p>
            <a:fld id="{6A680299-6689-4D0F-B157-8E18183FD73B}" type="slidenum">
              <a:rPr lang="en-US" smtClean="0"/>
              <a:t>‹#›</a:t>
            </a:fld>
            <a:endParaRPr lang="en-US"/>
          </a:p>
        </p:txBody>
      </p:sp>
    </p:spTree>
    <p:extLst>
      <p:ext uri="{BB962C8B-B14F-4D97-AF65-F5344CB8AC3E}">
        <p14:creationId xmlns:p14="http://schemas.microsoft.com/office/powerpoint/2010/main" val="216242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2639-AFAE-47B4-B186-D779640448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059C98-305A-4D84-9CD0-8CA2FCBDF7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2903EF-5013-4529-8ADF-D4818BFDB3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6CEC37-D61E-4E06-AB44-449D09771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7CE1F0-1CE8-44A1-A4D7-602BD3FAD5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A042C4-1C1A-48BC-ADC4-DD31500EAE4B}"/>
              </a:ext>
            </a:extLst>
          </p:cNvPr>
          <p:cNvSpPr>
            <a:spLocks noGrp="1"/>
          </p:cNvSpPr>
          <p:nvPr>
            <p:ph type="dt" sz="half" idx="10"/>
          </p:nvPr>
        </p:nvSpPr>
        <p:spPr/>
        <p:txBody>
          <a:bodyPr/>
          <a:lstStyle/>
          <a:p>
            <a:fld id="{5F3EB97B-C22A-4232-B35F-C5393C0BF66D}" type="datetimeFigureOut">
              <a:rPr lang="en-US" smtClean="0"/>
              <a:t>2/22/2019</a:t>
            </a:fld>
            <a:endParaRPr lang="en-US"/>
          </a:p>
        </p:txBody>
      </p:sp>
      <p:sp>
        <p:nvSpPr>
          <p:cNvPr id="8" name="Footer Placeholder 7">
            <a:extLst>
              <a:ext uri="{FF2B5EF4-FFF2-40B4-BE49-F238E27FC236}">
                <a16:creationId xmlns:a16="http://schemas.microsoft.com/office/drawing/2014/main" id="{237FF2BE-B4AD-4928-8C14-947100F672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DB422C-F08C-477B-A8CB-C9EA0FDB8B5C}"/>
              </a:ext>
            </a:extLst>
          </p:cNvPr>
          <p:cNvSpPr>
            <a:spLocks noGrp="1"/>
          </p:cNvSpPr>
          <p:nvPr>
            <p:ph type="sldNum" sz="quarter" idx="12"/>
          </p:nvPr>
        </p:nvSpPr>
        <p:spPr/>
        <p:txBody>
          <a:bodyPr/>
          <a:lstStyle/>
          <a:p>
            <a:fld id="{6A680299-6689-4D0F-B157-8E18183FD73B}" type="slidenum">
              <a:rPr lang="en-US" smtClean="0"/>
              <a:t>‹#›</a:t>
            </a:fld>
            <a:endParaRPr lang="en-US"/>
          </a:p>
        </p:txBody>
      </p:sp>
    </p:spTree>
    <p:extLst>
      <p:ext uri="{BB962C8B-B14F-4D97-AF65-F5344CB8AC3E}">
        <p14:creationId xmlns:p14="http://schemas.microsoft.com/office/powerpoint/2010/main" val="128541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AE68-9462-446E-8F44-E5DF703E6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C57F33-00E5-4464-AB42-2D4F0785E990}"/>
              </a:ext>
            </a:extLst>
          </p:cNvPr>
          <p:cNvSpPr>
            <a:spLocks noGrp="1"/>
          </p:cNvSpPr>
          <p:nvPr>
            <p:ph type="dt" sz="half" idx="10"/>
          </p:nvPr>
        </p:nvSpPr>
        <p:spPr/>
        <p:txBody>
          <a:bodyPr/>
          <a:lstStyle/>
          <a:p>
            <a:fld id="{5F3EB97B-C22A-4232-B35F-C5393C0BF66D}" type="datetimeFigureOut">
              <a:rPr lang="en-US" smtClean="0"/>
              <a:t>2/22/2019</a:t>
            </a:fld>
            <a:endParaRPr lang="en-US"/>
          </a:p>
        </p:txBody>
      </p:sp>
      <p:sp>
        <p:nvSpPr>
          <p:cNvPr id="4" name="Footer Placeholder 3">
            <a:extLst>
              <a:ext uri="{FF2B5EF4-FFF2-40B4-BE49-F238E27FC236}">
                <a16:creationId xmlns:a16="http://schemas.microsoft.com/office/drawing/2014/main" id="{058F6AA1-9B5B-4DA1-BDD6-D713919A7E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CEB561-0BD0-4215-B002-29C223EBABBF}"/>
              </a:ext>
            </a:extLst>
          </p:cNvPr>
          <p:cNvSpPr>
            <a:spLocks noGrp="1"/>
          </p:cNvSpPr>
          <p:nvPr>
            <p:ph type="sldNum" sz="quarter" idx="12"/>
          </p:nvPr>
        </p:nvSpPr>
        <p:spPr/>
        <p:txBody>
          <a:bodyPr/>
          <a:lstStyle/>
          <a:p>
            <a:fld id="{6A680299-6689-4D0F-B157-8E18183FD73B}" type="slidenum">
              <a:rPr lang="en-US" smtClean="0"/>
              <a:t>‹#›</a:t>
            </a:fld>
            <a:endParaRPr lang="en-US"/>
          </a:p>
        </p:txBody>
      </p:sp>
    </p:spTree>
    <p:extLst>
      <p:ext uri="{BB962C8B-B14F-4D97-AF65-F5344CB8AC3E}">
        <p14:creationId xmlns:p14="http://schemas.microsoft.com/office/powerpoint/2010/main" val="246251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BA7E2-1C7C-4CCB-96BF-209CACCDFDD1}"/>
              </a:ext>
            </a:extLst>
          </p:cNvPr>
          <p:cNvSpPr>
            <a:spLocks noGrp="1"/>
          </p:cNvSpPr>
          <p:nvPr>
            <p:ph type="dt" sz="half" idx="10"/>
          </p:nvPr>
        </p:nvSpPr>
        <p:spPr/>
        <p:txBody>
          <a:bodyPr/>
          <a:lstStyle/>
          <a:p>
            <a:fld id="{5F3EB97B-C22A-4232-B35F-C5393C0BF66D}" type="datetimeFigureOut">
              <a:rPr lang="en-US" smtClean="0"/>
              <a:t>2/22/2019</a:t>
            </a:fld>
            <a:endParaRPr lang="en-US"/>
          </a:p>
        </p:txBody>
      </p:sp>
      <p:sp>
        <p:nvSpPr>
          <p:cNvPr id="3" name="Footer Placeholder 2">
            <a:extLst>
              <a:ext uri="{FF2B5EF4-FFF2-40B4-BE49-F238E27FC236}">
                <a16:creationId xmlns:a16="http://schemas.microsoft.com/office/drawing/2014/main" id="{6C555B52-E992-4570-80A3-BE195E1534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023FBB-75C4-4C56-937C-A29EC29256D2}"/>
              </a:ext>
            </a:extLst>
          </p:cNvPr>
          <p:cNvSpPr>
            <a:spLocks noGrp="1"/>
          </p:cNvSpPr>
          <p:nvPr>
            <p:ph type="sldNum" sz="quarter" idx="12"/>
          </p:nvPr>
        </p:nvSpPr>
        <p:spPr/>
        <p:txBody>
          <a:bodyPr/>
          <a:lstStyle/>
          <a:p>
            <a:fld id="{6A680299-6689-4D0F-B157-8E18183FD73B}" type="slidenum">
              <a:rPr lang="en-US" smtClean="0"/>
              <a:t>‹#›</a:t>
            </a:fld>
            <a:endParaRPr lang="en-US"/>
          </a:p>
        </p:txBody>
      </p:sp>
    </p:spTree>
    <p:extLst>
      <p:ext uri="{BB962C8B-B14F-4D97-AF65-F5344CB8AC3E}">
        <p14:creationId xmlns:p14="http://schemas.microsoft.com/office/powerpoint/2010/main" val="244206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6C9B-A6A7-4C4B-99D1-C982A29EC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5491C8-28BD-4DEA-9909-B75320A1E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6DD642-899F-4433-9082-9092F4587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972D8A-FE54-462E-8312-52CC77ED4D04}"/>
              </a:ext>
            </a:extLst>
          </p:cNvPr>
          <p:cNvSpPr>
            <a:spLocks noGrp="1"/>
          </p:cNvSpPr>
          <p:nvPr>
            <p:ph type="dt" sz="half" idx="10"/>
          </p:nvPr>
        </p:nvSpPr>
        <p:spPr/>
        <p:txBody>
          <a:bodyPr/>
          <a:lstStyle/>
          <a:p>
            <a:fld id="{5F3EB97B-C22A-4232-B35F-C5393C0BF66D}" type="datetimeFigureOut">
              <a:rPr lang="en-US" smtClean="0"/>
              <a:t>2/22/2019</a:t>
            </a:fld>
            <a:endParaRPr lang="en-US"/>
          </a:p>
        </p:txBody>
      </p:sp>
      <p:sp>
        <p:nvSpPr>
          <p:cNvPr id="6" name="Footer Placeholder 5">
            <a:extLst>
              <a:ext uri="{FF2B5EF4-FFF2-40B4-BE49-F238E27FC236}">
                <a16:creationId xmlns:a16="http://schemas.microsoft.com/office/drawing/2014/main" id="{75F8CBAD-7832-4B7B-80B7-A5721E4994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7BCA8-85CB-451A-BBF3-6A003D98CD11}"/>
              </a:ext>
            </a:extLst>
          </p:cNvPr>
          <p:cNvSpPr>
            <a:spLocks noGrp="1"/>
          </p:cNvSpPr>
          <p:nvPr>
            <p:ph type="sldNum" sz="quarter" idx="12"/>
          </p:nvPr>
        </p:nvSpPr>
        <p:spPr/>
        <p:txBody>
          <a:bodyPr/>
          <a:lstStyle/>
          <a:p>
            <a:fld id="{6A680299-6689-4D0F-B157-8E18183FD73B}" type="slidenum">
              <a:rPr lang="en-US" smtClean="0"/>
              <a:t>‹#›</a:t>
            </a:fld>
            <a:endParaRPr lang="en-US"/>
          </a:p>
        </p:txBody>
      </p:sp>
    </p:spTree>
    <p:extLst>
      <p:ext uri="{BB962C8B-B14F-4D97-AF65-F5344CB8AC3E}">
        <p14:creationId xmlns:p14="http://schemas.microsoft.com/office/powerpoint/2010/main" val="23456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32E8-1CFC-4DD5-993D-B4F4AB3D6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7E394A-D818-4E74-999D-46590CA8F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FD4645-836D-4EF7-A76E-677D20CB2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8F5106-A77E-435C-ADC3-DD930DA61679}"/>
              </a:ext>
            </a:extLst>
          </p:cNvPr>
          <p:cNvSpPr>
            <a:spLocks noGrp="1"/>
          </p:cNvSpPr>
          <p:nvPr>
            <p:ph type="dt" sz="half" idx="10"/>
          </p:nvPr>
        </p:nvSpPr>
        <p:spPr/>
        <p:txBody>
          <a:bodyPr/>
          <a:lstStyle/>
          <a:p>
            <a:fld id="{5F3EB97B-C22A-4232-B35F-C5393C0BF66D}" type="datetimeFigureOut">
              <a:rPr lang="en-US" smtClean="0"/>
              <a:t>2/22/2019</a:t>
            </a:fld>
            <a:endParaRPr lang="en-US"/>
          </a:p>
        </p:txBody>
      </p:sp>
      <p:sp>
        <p:nvSpPr>
          <p:cNvPr id="6" name="Footer Placeholder 5">
            <a:extLst>
              <a:ext uri="{FF2B5EF4-FFF2-40B4-BE49-F238E27FC236}">
                <a16:creationId xmlns:a16="http://schemas.microsoft.com/office/drawing/2014/main" id="{E3C0F77D-0278-4315-B562-E2A8840140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4C80C2-7EA3-4BA5-9F2C-D82D6D80B11D}"/>
              </a:ext>
            </a:extLst>
          </p:cNvPr>
          <p:cNvSpPr>
            <a:spLocks noGrp="1"/>
          </p:cNvSpPr>
          <p:nvPr>
            <p:ph type="sldNum" sz="quarter" idx="12"/>
          </p:nvPr>
        </p:nvSpPr>
        <p:spPr/>
        <p:txBody>
          <a:bodyPr/>
          <a:lstStyle/>
          <a:p>
            <a:fld id="{6A680299-6689-4D0F-B157-8E18183FD73B}" type="slidenum">
              <a:rPr lang="en-US" smtClean="0"/>
              <a:t>‹#›</a:t>
            </a:fld>
            <a:endParaRPr lang="en-US"/>
          </a:p>
        </p:txBody>
      </p:sp>
    </p:spTree>
    <p:extLst>
      <p:ext uri="{BB962C8B-B14F-4D97-AF65-F5344CB8AC3E}">
        <p14:creationId xmlns:p14="http://schemas.microsoft.com/office/powerpoint/2010/main" val="323243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6BD1A7-5118-4C13-9924-74D4D1A8C2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E185EA-001F-4344-B10B-2F81BBD93C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9D51B-5E85-453D-9709-A3A344F580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EB97B-C22A-4232-B35F-C5393C0BF66D}" type="datetimeFigureOut">
              <a:rPr lang="en-US" smtClean="0"/>
              <a:t>2/22/2019</a:t>
            </a:fld>
            <a:endParaRPr lang="en-US"/>
          </a:p>
        </p:txBody>
      </p:sp>
      <p:sp>
        <p:nvSpPr>
          <p:cNvPr id="5" name="Footer Placeholder 4">
            <a:extLst>
              <a:ext uri="{FF2B5EF4-FFF2-40B4-BE49-F238E27FC236}">
                <a16:creationId xmlns:a16="http://schemas.microsoft.com/office/drawing/2014/main" id="{2172BD09-13C7-4D20-877F-449FBEA234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593620-9971-45D9-844D-62836C9144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80299-6689-4D0F-B157-8E18183FD73B}" type="slidenum">
              <a:rPr lang="en-US" smtClean="0"/>
              <a:t>‹#›</a:t>
            </a:fld>
            <a:endParaRPr lang="en-US"/>
          </a:p>
        </p:txBody>
      </p:sp>
    </p:spTree>
    <p:extLst>
      <p:ext uri="{BB962C8B-B14F-4D97-AF65-F5344CB8AC3E}">
        <p14:creationId xmlns:p14="http://schemas.microsoft.com/office/powerpoint/2010/main" val="3717744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1881-B059-4710-85C2-102E18851697}"/>
              </a:ext>
            </a:extLst>
          </p:cNvPr>
          <p:cNvSpPr>
            <a:spLocks noGrp="1"/>
          </p:cNvSpPr>
          <p:nvPr>
            <p:ph type="ctrTitle"/>
          </p:nvPr>
        </p:nvSpPr>
        <p:spPr/>
        <p:txBody>
          <a:bodyPr/>
          <a:lstStyle/>
          <a:p>
            <a:r>
              <a:rPr lang="en-US" dirty="0"/>
              <a:t>Hooray!  It’s a Power Point!</a:t>
            </a:r>
          </a:p>
        </p:txBody>
      </p:sp>
      <p:sp>
        <p:nvSpPr>
          <p:cNvPr id="3" name="Subtitle 2">
            <a:extLst>
              <a:ext uri="{FF2B5EF4-FFF2-40B4-BE49-F238E27FC236}">
                <a16:creationId xmlns:a16="http://schemas.microsoft.com/office/drawing/2014/main" id="{08165838-EEE3-466D-90BC-C0E8C4644C58}"/>
              </a:ext>
            </a:extLst>
          </p:cNvPr>
          <p:cNvSpPr>
            <a:spLocks noGrp="1"/>
          </p:cNvSpPr>
          <p:nvPr>
            <p:ph type="subTitle" idx="1"/>
          </p:nvPr>
        </p:nvSpPr>
        <p:spPr/>
        <p:txBody>
          <a:bodyPr/>
          <a:lstStyle/>
          <a:p>
            <a:r>
              <a:rPr lang="en-US" dirty="0"/>
              <a:t>Please clap loudly and pretend to be excited.  Thank you.  This is all I have.</a:t>
            </a:r>
          </a:p>
        </p:txBody>
      </p:sp>
    </p:spTree>
    <p:extLst>
      <p:ext uri="{BB962C8B-B14F-4D97-AF65-F5344CB8AC3E}">
        <p14:creationId xmlns:p14="http://schemas.microsoft.com/office/powerpoint/2010/main" val="61156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E81B-9044-425B-A74B-1BBDA463440E}"/>
              </a:ext>
            </a:extLst>
          </p:cNvPr>
          <p:cNvSpPr>
            <a:spLocks noGrp="1"/>
          </p:cNvSpPr>
          <p:nvPr>
            <p:ph type="title"/>
          </p:nvPr>
        </p:nvSpPr>
        <p:spPr/>
        <p:txBody>
          <a:bodyPr/>
          <a:lstStyle/>
          <a:p>
            <a:r>
              <a:rPr lang="en-US" dirty="0"/>
              <a:t>Promoting Fair Practices</a:t>
            </a:r>
          </a:p>
        </p:txBody>
      </p:sp>
      <p:sp>
        <p:nvSpPr>
          <p:cNvPr id="3" name="Content Placeholder 2">
            <a:extLst>
              <a:ext uri="{FF2B5EF4-FFF2-40B4-BE49-F238E27FC236}">
                <a16:creationId xmlns:a16="http://schemas.microsoft.com/office/drawing/2014/main" id="{A62F337B-524F-4585-A765-83516BF70275}"/>
              </a:ext>
            </a:extLst>
          </p:cNvPr>
          <p:cNvSpPr>
            <a:spLocks noGrp="1"/>
          </p:cNvSpPr>
          <p:nvPr>
            <p:ph idx="1"/>
          </p:nvPr>
        </p:nvSpPr>
        <p:spPr/>
        <p:txBody>
          <a:bodyPr/>
          <a:lstStyle/>
          <a:p>
            <a:r>
              <a:rPr lang="en-US" dirty="0"/>
              <a:t>National Recovery Administration (NRA)</a:t>
            </a:r>
          </a:p>
          <a:p>
            <a:r>
              <a:rPr lang="en-US" dirty="0"/>
              <a:t>Just so you know this is not the same NRA that thinks you should never leave the house without a rocket launcher and a shotgun.  It’s a different NRA.</a:t>
            </a:r>
          </a:p>
        </p:txBody>
      </p:sp>
    </p:spTree>
    <p:extLst>
      <p:ext uri="{BB962C8B-B14F-4D97-AF65-F5344CB8AC3E}">
        <p14:creationId xmlns:p14="http://schemas.microsoft.com/office/powerpoint/2010/main" val="233163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7BBB-233B-4851-B1BD-CFC7ADEC38C8}"/>
              </a:ext>
            </a:extLst>
          </p:cNvPr>
          <p:cNvSpPr>
            <a:spLocks noGrp="1"/>
          </p:cNvSpPr>
          <p:nvPr>
            <p:ph type="title"/>
          </p:nvPr>
        </p:nvSpPr>
        <p:spPr/>
        <p:txBody>
          <a:bodyPr/>
          <a:lstStyle/>
          <a:p>
            <a:r>
              <a:rPr lang="en-US" dirty="0"/>
              <a:t>Food, Clothing and Shelter</a:t>
            </a:r>
          </a:p>
        </p:txBody>
      </p:sp>
      <p:sp>
        <p:nvSpPr>
          <p:cNvPr id="3" name="Content Placeholder 2">
            <a:extLst>
              <a:ext uri="{FF2B5EF4-FFF2-40B4-BE49-F238E27FC236}">
                <a16:creationId xmlns:a16="http://schemas.microsoft.com/office/drawing/2014/main" id="{69ACF48F-3340-4697-B4E0-220FC68DD8CD}"/>
              </a:ext>
            </a:extLst>
          </p:cNvPr>
          <p:cNvSpPr>
            <a:spLocks noGrp="1"/>
          </p:cNvSpPr>
          <p:nvPr>
            <p:ph idx="1"/>
          </p:nvPr>
        </p:nvSpPr>
        <p:spPr/>
        <p:txBody>
          <a:bodyPr/>
          <a:lstStyle/>
          <a:p>
            <a:r>
              <a:rPr lang="en-US" dirty="0"/>
              <a:t>The Home Owners Loan Corporation (HOLC)</a:t>
            </a:r>
          </a:p>
          <a:p>
            <a:r>
              <a:rPr lang="en-US" dirty="0"/>
              <a:t>And let’s not forget the Federal Emergency Relief Administration (FERA)</a:t>
            </a:r>
          </a:p>
        </p:txBody>
      </p:sp>
    </p:spTree>
    <p:extLst>
      <p:ext uri="{BB962C8B-B14F-4D97-AF65-F5344CB8AC3E}">
        <p14:creationId xmlns:p14="http://schemas.microsoft.com/office/powerpoint/2010/main" val="31543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7F24-FF0D-48DB-A0B0-93FC552CEF60}"/>
              </a:ext>
            </a:extLst>
          </p:cNvPr>
          <p:cNvSpPr>
            <a:spLocks noGrp="1"/>
          </p:cNvSpPr>
          <p:nvPr>
            <p:ph type="title"/>
          </p:nvPr>
        </p:nvSpPr>
        <p:spPr/>
        <p:txBody>
          <a:bodyPr/>
          <a:lstStyle/>
          <a:p>
            <a:r>
              <a:rPr lang="en-US" dirty="0"/>
              <a:t>Deficit Spending</a:t>
            </a:r>
          </a:p>
        </p:txBody>
      </p:sp>
      <p:sp>
        <p:nvSpPr>
          <p:cNvPr id="3" name="Content Placeholder 2">
            <a:extLst>
              <a:ext uri="{FF2B5EF4-FFF2-40B4-BE49-F238E27FC236}">
                <a16:creationId xmlns:a16="http://schemas.microsoft.com/office/drawing/2014/main" id="{808A9F19-1582-446C-A717-BE619B25FBD6}"/>
              </a:ext>
            </a:extLst>
          </p:cNvPr>
          <p:cNvSpPr>
            <a:spLocks noGrp="1"/>
          </p:cNvSpPr>
          <p:nvPr>
            <p:ph idx="1"/>
          </p:nvPr>
        </p:nvSpPr>
        <p:spPr/>
        <p:txBody>
          <a:bodyPr/>
          <a:lstStyle/>
          <a:p>
            <a:r>
              <a:rPr lang="en-US" dirty="0"/>
              <a:t>This was literally the government spending more than it had.  Of course this meant going into debt.  However if the government went into debt on your behalf, you end up with more money of your own not being spent (for awhile at least).</a:t>
            </a:r>
          </a:p>
          <a:p>
            <a:r>
              <a:rPr lang="en-US" dirty="0"/>
              <a:t>This created confidence but was done reluctantly by Roosevelt.</a:t>
            </a:r>
          </a:p>
          <a:p>
            <a:r>
              <a:rPr lang="en-US" dirty="0"/>
              <a:t>Of course all of this legislation would have critics.  Many of the policies of Roosevelt were shot down by the Supreme Court after being criticized by conservatives .</a:t>
            </a:r>
          </a:p>
          <a:p>
            <a:pPr marL="0" indent="0">
              <a:buNone/>
            </a:pPr>
            <a:endParaRPr lang="en-US" dirty="0"/>
          </a:p>
        </p:txBody>
      </p:sp>
    </p:spTree>
    <p:extLst>
      <p:ext uri="{BB962C8B-B14F-4D97-AF65-F5344CB8AC3E}">
        <p14:creationId xmlns:p14="http://schemas.microsoft.com/office/powerpoint/2010/main" val="137735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1C51-38E2-4CC7-952B-5EA0A4F0196F}"/>
              </a:ext>
            </a:extLst>
          </p:cNvPr>
          <p:cNvSpPr>
            <a:spLocks noGrp="1"/>
          </p:cNvSpPr>
          <p:nvPr>
            <p:ph type="title"/>
          </p:nvPr>
        </p:nvSpPr>
        <p:spPr/>
        <p:txBody>
          <a:bodyPr/>
          <a:lstStyle/>
          <a:p>
            <a:r>
              <a:rPr lang="en-US" dirty="0"/>
              <a:t>The Problem of the Supreme Court</a:t>
            </a:r>
          </a:p>
        </p:txBody>
      </p:sp>
      <p:sp>
        <p:nvSpPr>
          <p:cNvPr id="3" name="Content Placeholder 2">
            <a:extLst>
              <a:ext uri="{FF2B5EF4-FFF2-40B4-BE49-F238E27FC236}">
                <a16:creationId xmlns:a16="http://schemas.microsoft.com/office/drawing/2014/main" id="{877CEB19-DDAC-4ABA-BFF6-81CE2ACB8ED7}"/>
              </a:ext>
            </a:extLst>
          </p:cNvPr>
          <p:cNvSpPr>
            <a:spLocks noGrp="1"/>
          </p:cNvSpPr>
          <p:nvPr>
            <p:ph idx="1"/>
          </p:nvPr>
        </p:nvSpPr>
        <p:spPr/>
        <p:txBody>
          <a:bodyPr/>
          <a:lstStyle/>
          <a:p>
            <a:r>
              <a:rPr lang="en-US" dirty="0"/>
              <a:t>In order to get new and more liberal justices on the Supreme Court Roosevelt suggested a Constitutional Amendment to add six new justices making the total number 15.</a:t>
            </a:r>
          </a:p>
          <a:p>
            <a:r>
              <a:rPr lang="en-US" dirty="0"/>
              <a:t>This did not go well.  Not even a little well.  Not at all.  People hated this idea.</a:t>
            </a:r>
          </a:p>
          <a:p>
            <a:r>
              <a:rPr lang="en-US" dirty="0"/>
              <a:t>So instead he offered full salaries to any Supreme Court Justice that would agree to retire.  This worked.</a:t>
            </a:r>
          </a:p>
        </p:txBody>
      </p:sp>
    </p:spTree>
    <p:extLst>
      <p:ext uri="{BB962C8B-B14F-4D97-AF65-F5344CB8AC3E}">
        <p14:creationId xmlns:p14="http://schemas.microsoft.com/office/powerpoint/2010/main" val="2031889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7000" b="-6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A3CC-0B0B-4BFE-826D-BB0FC410ACA4}"/>
              </a:ext>
            </a:extLst>
          </p:cNvPr>
          <p:cNvSpPr>
            <a:spLocks noGrp="1"/>
          </p:cNvSpPr>
          <p:nvPr>
            <p:ph type="title"/>
          </p:nvPr>
        </p:nvSpPr>
        <p:spPr/>
        <p:txBody>
          <a:bodyPr/>
          <a:lstStyle/>
          <a:p>
            <a:r>
              <a:rPr lang="en-US" dirty="0"/>
              <a:t>Critics of Roosevelt</a:t>
            </a:r>
          </a:p>
        </p:txBody>
      </p:sp>
      <p:sp>
        <p:nvSpPr>
          <p:cNvPr id="3" name="Content Placeholder 2">
            <a:extLst>
              <a:ext uri="{FF2B5EF4-FFF2-40B4-BE49-F238E27FC236}">
                <a16:creationId xmlns:a16="http://schemas.microsoft.com/office/drawing/2014/main" id="{CAA84C80-8342-4924-A8FB-2CA107437C49}"/>
              </a:ext>
            </a:extLst>
          </p:cNvPr>
          <p:cNvSpPr>
            <a:spLocks noGrp="1"/>
          </p:cNvSpPr>
          <p:nvPr>
            <p:ph idx="1"/>
          </p:nvPr>
        </p:nvSpPr>
        <p:spPr/>
        <p:txBody>
          <a:bodyPr>
            <a:normAutofit fontScale="92500" lnSpcReduction="20000"/>
          </a:bodyPr>
          <a:lstStyle/>
          <a:p>
            <a:r>
              <a:rPr lang="en-US" dirty="0"/>
              <a:t>The following were (are) fierce critics of Roosevelt:</a:t>
            </a:r>
          </a:p>
          <a:p>
            <a:r>
              <a:rPr lang="en-US" dirty="0"/>
              <a:t>Father Charles Coughlin:  He favored a guaranteed income and the nationalization of the banks.  He eventually fell out of popularity because he blamed all of America’s problems on the Jews and that was not ok.</a:t>
            </a:r>
          </a:p>
          <a:p>
            <a:r>
              <a:rPr lang="en-US" dirty="0"/>
              <a:t>Dr. Francis Townsend:  He wanted to pay the elderly for being old but the plan would bankrupt the U.S. if put in place.  He had the support of the elderly (of course.)</a:t>
            </a:r>
          </a:p>
          <a:p>
            <a:r>
              <a:rPr lang="en-US" dirty="0"/>
              <a:t>Huey Long:  He created the very popular Share Our Wealth program.  People liked it and it was very popular.  He was running for President against Roosevelt with this program as his platform, but he was assassinated.</a:t>
            </a:r>
          </a:p>
          <a:p>
            <a:r>
              <a:rPr lang="en-US" dirty="0"/>
              <a:t>Leonardo Gonzalez:  He just likes to be difficult.  Also he hates big government whatever that means.</a:t>
            </a:r>
          </a:p>
          <a:p>
            <a:pPr marL="0" indent="0">
              <a:buNone/>
            </a:pPr>
            <a:endParaRPr lang="en-US" dirty="0"/>
          </a:p>
        </p:txBody>
      </p:sp>
    </p:spTree>
    <p:extLst>
      <p:ext uri="{BB962C8B-B14F-4D97-AF65-F5344CB8AC3E}">
        <p14:creationId xmlns:p14="http://schemas.microsoft.com/office/powerpoint/2010/main" val="272500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01CF4-0327-48BF-A496-4D8D9B38ACC6}"/>
              </a:ext>
            </a:extLst>
          </p:cNvPr>
          <p:cNvSpPr>
            <a:spLocks noGrp="1"/>
          </p:cNvSpPr>
          <p:nvPr>
            <p:ph type="title"/>
          </p:nvPr>
        </p:nvSpPr>
        <p:spPr/>
        <p:txBody>
          <a:bodyPr/>
          <a:lstStyle/>
          <a:p>
            <a:r>
              <a:rPr lang="en-US" dirty="0"/>
              <a:t>The New Deal! </a:t>
            </a:r>
          </a:p>
        </p:txBody>
      </p:sp>
      <p:sp>
        <p:nvSpPr>
          <p:cNvPr id="3" name="Content Placeholder 2">
            <a:extLst>
              <a:ext uri="{FF2B5EF4-FFF2-40B4-BE49-F238E27FC236}">
                <a16:creationId xmlns:a16="http://schemas.microsoft.com/office/drawing/2014/main" id="{741D9571-C414-441D-99F7-6C440BEE68C2}"/>
              </a:ext>
            </a:extLst>
          </p:cNvPr>
          <p:cNvSpPr>
            <a:spLocks noGrp="1"/>
          </p:cNvSpPr>
          <p:nvPr>
            <p:ph idx="1"/>
          </p:nvPr>
        </p:nvSpPr>
        <p:spPr/>
        <p:txBody>
          <a:bodyPr>
            <a:normAutofit lnSpcReduction="10000"/>
          </a:bodyPr>
          <a:lstStyle/>
          <a:p>
            <a:r>
              <a:rPr lang="en-US" dirty="0"/>
              <a:t>The New Deal was Franklin Delano Roosevelts plan to end the Great Depression.</a:t>
            </a:r>
          </a:p>
          <a:p>
            <a:r>
              <a:rPr lang="en-US" dirty="0"/>
              <a:t>The Great Depression is an oxymoron.  I thought I should point that out.</a:t>
            </a:r>
          </a:p>
          <a:p>
            <a:r>
              <a:rPr lang="en-US" dirty="0"/>
              <a:t>The New Deal was new because the Old Deal was to literally do nothing about the economy and hope that worked.</a:t>
            </a:r>
          </a:p>
          <a:p>
            <a:r>
              <a:rPr lang="en-US" dirty="0"/>
              <a:t>Also when I was in elementary school I went on a field trip to F.D.R.’s house.  </a:t>
            </a:r>
          </a:p>
          <a:p>
            <a:r>
              <a:rPr lang="en-US" dirty="0"/>
              <a:t>I guess that last bullet didn’t matter.</a:t>
            </a:r>
          </a:p>
          <a:p>
            <a:r>
              <a:rPr lang="en-US" dirty="0"/>
              <a:t>Someone probably wrote it down anyway.</a:t>
            </a:r>
          </a:p>
        </p:txBody>
      </p:sp>
    </p:spTree>
    <p:extLst>
      <p:ext uri="{BB962C8B-B14F-4D97-AF65-F5344CB8AC3E}">
        <p14:creationId xmlns:p14="http://schemas.microsoft.com/office/powerpoint/2010/main" val="78829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670B-EA88-4A99-83F8-857FFD52E48B}"/>
              </a:ext>
            </a:extLst>
          </p:cNvPr>
          <p:cNvSpPr>
            <a:spLocks noGrp="1"/>
          </p:cNvSpPr>
          <p:nvPr>
            <p:ph type="title"/>
          </p:nvPr>
        </p:nvSpPr>
        <p:spPr/>
        <p:txBody>
          <a:bodyPr/>
          <a:lstStyle/>
          <a:p>
            <a:r>
              <a:rPr lang="en-US" dirty="0"/>
              <a:t>FDR</a:t>
            </a:r>
          </a:p>
        </p:txBody>
      </p:sp>
      <p:sp>
        <p:nvSpPr>
          <p:cNvPr id="3" name="Content Placeholder 2">
            <a:extLst>
              <a:ext uri="{FF2B5EF4-FFF2-40B4-BE49-F238E27FC236}">
                <a16:creationId xmlns:a16="http://schemas.microsoft.com/office/drawing/2014/main" id="{97347DBE-E899-4B27-ABC4-932CC1E2557B}"/>
              </a:ext>
            </a:extLst>
          </p:cNvPr>
          <p:cNvSpPr>
            <a:spLocks noGrp="1"/>
          </p:cNvSpPr>
          <p:nvPr>
            <p:ph idx="1"/>
          </p:nvPr>
        </p:nvSpPr>
        <p:spPr/>
        <p:txBody>
          <a:bodyPr>
            <a:normAutofit lnSpcReduction="10000"/>
          </a:bodyPr>
          <a:lstStyle/>
          <a:p>
            <a:r>
              <a:rPr lang="en-US" dirty="0"/>
              <a:t>FDR was elected in 1932 because Herbert Hoover had personally eaten everyone’s favorite pet and smashed all of their windows.</a:t>
            </a:r>
          </a:p>
          <a:p>
            <a:r>
              <a:rPr lang="en-US" dirty="0"/>
              <a:t>What I said about Hoover is not remotely true, but even so he was tremendously unpopular.  I guess you know how that feels, don’t you?</a:t>
            </a:r>
          </a:p>
          <a:p>
            <a:r>
              <a:rPr lang="en-US" dirty="0"/>
              <a:t>At any rate FDR was pretty popular.  He had served two terms as the Governor of New York.  He was also related to Theodore Roosevelt.  Speaking of related he was married to his cousin Eleanor but that probably didn’t matter that much because she probably wasn’t that into him anyway.  Also he had a mistress.  That is all true, but it doesn’t matter that much.</a:t>
            </a:r>
          </a:p>
          <a:p>
            <a:endParaRPr lang="en-US" dirty="0"/>
          </a:p>
        </p:txBody>
      </p:sp>
    </p:spTree>
    <p:extLst>
      <p:ext uri="{BB962C8B-B14F-4D97-AF65-F5344CB8AC3E}">
        <p14:creationId xmlns:p14="http://schemas.microsoft.com/office/powerpoint/2010/main" val="40222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0B4C-9F48-40D1-9173-C26F5E86628C}"/>
              </a:ext>
            </a:extLst>
          </p:cNvPr>
          <p:cNvSpPr>
            <a:spLocks noGrp="1"/>
          </p:cNvSpPr>
          <p:nvPr>
            <p:ph type="title"/>
          </p:nvPr>
        </p:nvSpPr>
        <p:spPr/>
        <p:txBody>
          <a:bodyPr/>
          <a:lstStyle/>
          <a:p>
            <a:r>
              <a:rPr lang="en-US" dirty="0"/>
              <a:t>The Brain Trust</a:t>
            </a:r>
          </a:p>
        </p:txBody>
      </p:sp>
      <p:sp>
        <p:nvSpPr>
          <p:cNvPr id="3" name="Content Placeholder 2">
            <a:extLst>
              <a:ext uri="{FF2B5EF4-FFF2-40B4-BE49-F238E27FC236}">
                <a16:creationId xmlns:a16="http://schemas.microsoft.com/office/drawing/2014/main" id="{158A202E-6887-4BD4-8268-C153C484C68B}"/>
              </a:ext>
            </a:extLst>
          </p:cNvPr>
          <p:cNvSpPr>
            <a:spLocks noGrp="1"/>
          </p:cNvSpPr>
          <p:nvPr>
            <p:ph idx="1"/>
          </p:nvPr>
        </p:nvSpPr>
        <p:spPr/>
        <p:txBody>
          <a:bodyPr>
            <a:normAutofit fontScale="92500"/>
          </a:bodyPr>
          <a:lstStyle/>
          <a:p>
            <a:r>
              <a:rPr lang="en-US" dirty="0"/>
              <a:t>FDR didn’t take office until March because it was only after the 20</a:t>
            </a:r>
            <a:r>
              <a:rPr lang="en-US" baseline="30000" dirty="0"/>
              <a:t>th</a:t>
            </a:r>
            <a:r>
              <a:rPr lang="en-US" dirty="0"/>
              <a:t> amendment that Presidents took office in January.  In the meantime he began assembling a cabinet that was full of professors, lawyers and journalists.</a:t>
            </a:r>
          </a:p>
          <a:p>
            <a:r>
              <a:rPr lang="en-US" dirty="0"/>
              <a:t>This became known as the Brain Trust and together they created a three part plan.  You will need to know this three part plan so pay attention.</a:t>
            </a:r>
          </a:p>
          <a:p>
            <a:r>
              <a:rPr lang="en-US" dirty="0"/>
              <a:t>The New Deal would focus on three goals:</a:t>
            </a:r>
          </a:p>
          <a:p>
            <a:pPr marL="514350" indent="-514350">
              <a:buFont typeface="+mj-lt"/>
              <a:buAutoNum type="arabicPeriod"/>
            </a:pPr>
            <a:r>
              <a:rPr lang="en-US" dirty="0"/>
              <a:t>Relief for the Needy</a:t>
            </a:r>
          </a:p>
          <a:p>
            <a:pPr marL="514350" indent="-514350">
              <a:buFont typeface="+mj-lt"/>
              <a:buAutoNum type="arabicPeriod"/>
            </a:pPr>
            <a:r>
              <a:rPr lang="en-US" dirty="0"/>
              <a:t>Economic Recovery</a:t>
            </a:r>
          </a:p>
          <a:p>
            <a:pPr marL="514350" indent="-514350">
              <a:buFont typeface="+mj-lt"/>
              <a:buAutoNum type="arabicPeriod"/>
            </a:pPr>
            <a:r>
              <a:rPr lang="en-US" dirty="0"/>
              <a:t>Financial Reform</a:t>
            </a:r>
          </a:p>
        </p:txBody>
      </p:sp>
    </p:spTree>
    <p:extLst>
      <p:ext uri="{BB962C8B-B14F-4D97-AF65-F5344CB8AC3E}">
        <p14:creationId xmlns:p14="http://schemas.microsoft.com/office/powerpoint/2010/main" val="120729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18000" b="-6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B4D1-4210-4C70-AE2A-56A56223F1F5}"/>
              </a:ext>
            </a:extLst>
          </p:cNvPr>
          <p:cNvSpPr>
            <a:spLocks noGrp="1"/>
          </p:cNvSpPr>
          <p:nvPr>
            <p:ph type="title"/>
          </p:nvPr>
        </p:nvSpPr>
        <p:spPr/>
        <p:txBody>
          <a:bodyPr>
            <a:normAutofit fontScale="90000"/>
          </a:bodyPr>
          <a:lstStyle/>
          <a:p>
            <a:r>
              <a:rPr lang="en-US" dirty="0"/>
              <a:t>The Hundred Days (Warning:  Each bullet point in this slide will have an unnecessary simile.)</a:t>
            </a:r>
          </a:p>
        </p:txBody>
      </p:sp>
      <p:sp>
        <p:nvSpPr>
          <p:cNvPr id="3" name="Content Placeholder 2">
            <a:extLst>
              <a:ext uri="{FF2B5EF4-FFF2-40B4-BE49-F238E27FC236}">
                <a16:creationId xmlns:a16="http://schemas.microsoft.com/office/drawing/2014/main" id="{7946873A-3DC8-40CE-8939-2F31AC8FDDB6}"/>
              </a:ext>
            </a:extLst>
          </p:cNvPr>
          <p:cNvSpPr>
            <a:spLocks noGrp="1"/>
          </p:cNvSpPr>
          <p:nvPr>
            <p:ph idx="1"/>
          </p:nvPr>
        </p:nvSpPr>
        <p:spPr/>
        <p:txBody>
          <a:bodyPr>
            <a:normAutofit/>
          </a:bodyPr>
          <a:lstStyle/>
          <a:p>
            <a:r>
              <a:rPr lang="en-US" dirty="0"/>
              <a:t>From March 9</a:t>
            </a:r>
            <a:r>
              <a:rPr lang="en-US" baseline="30000" dirty="0"/>
              <a:t>th</a:t>
            </a:r>
            <a:r>
              <a:rPr lang="en-US" dirty="0"/>
              <a:t> to June 16</a:t>
            </a:r>
            <a:r>
              <a:rPr lang="en-US" baseline="30000" dirty="0"/>
              <a:t>th</a:t>
            </a:r>
            <a:r>
              <a:rPr lang="en-US" dirty="0"/>
              <a:t> 1933 the President focused on passing legislation like a fevered beaver.</a:t>
            </a:r>
          </a:p>
          <a:p>
            <a:r>
              <a:rPr lang="en-US" dirty="0"/>
              <a:t>The role of the federal government was strengthened like a moose on steroids.</a:t>
            </a:r>
          </a:p>
          <a:p>
            <a:r>
              <a:rPr lang="en-US" dirty="0"/>
              <a:t>Roosevelts first step was to create a bank holiday. (He was in a wheel chair and I found this sentence in your book to be as tasteless as a first date at Arby’s.  No offence, I’m sure some people like Arby’s.)</a:t>
            </a:r>
          </a:p>
          <a:p>
            <a:r>
              <a:rPr lang="en-US" dirty="0"/>
              <a:t>The bank holiday meant that the banks would be closed until legislation could be passed to restore confidence, a move as necessary as a fedora at a gaming convention.</a:t>
            </a:r>
          </a:p>
        </p:txBody>
      </p:sp>
    </p:spTree>
    <p:extLst>
      <p:ext uri="{BB962C8B-B14F-4D97-AF65-F5344CB8AC3E}">
        <p14:creationId xmlns:p14="http://schemas.microsoft.com/office/powerpoint/2010/main" val="368417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0C28-EF00-43FC-A649-41140EEC6595}"/>
              </a:ext>
            </a:extLst>
          </p:cNvPr>
          <p:cNvSpPr>
            <a:spLocks noGrp="1"/>
          </p:cNvSpPr>
          <p:nvPr>
            <p:ph type="title"/>
          </p:nvPr>
        </p:nvSpPr>
        <p:spPr/>
        <p:txBody>
          <a:bodyPr/>
          <a:lstStyle/>
          <a:p>
            <a:r>
              <a:rPr lang="en-US" dirty="0"/>
              <a:t>Roosevelt and the Fireside Chat</a:t>
            </a:r>
          </a:p>
        </p:txBody>
      </p:sp>
      <p:sp>
        <p:nvSpPr>
          <p:cNvPr id="3" name="Content Placeholder 2">
            <a:extLst>
              <a:ext uri="{FF2B5EF4-FFF2-40B4-BE49-F238E27FC236}">
                <a16:creationId xmlns:a16="http://schemas.microsoft.com/office/drawing/2014/main" id="{0B229D57-2C45-446E-AF57-55451BDD5AAA}"/>
              </a:ext>
            </a:extLst>
          </p:cNvPr>
          <p:cNvSpPr>
            <a:spLocks noGrp="1"/>
          </p:cNvSpPr>
          <p:nvPr>
            <p:ph idx="1"/>
          </p:nvPr>
        </p:nvSpPr>
        <p:spPr>
          <a:xfrm>
            <a:off x="838200" y="1825625"/>
            <a:ext cx="10515600" cy="4351338"/>
          </a:xfrm>
        </p:spPr>
        <p:txBody>
          <a:bodyPr/>
          <a:lstStyle/>
          <a:p>
            <a:r>
              <a:rPr lang="en-US" dirty="0"/>
              <a:t>Roosevelt was one of the first President’s to make use of Mass Media.  At the time it was seen as a good thing and made him progressive but I think we all know where this will lead…</a:t>
            </a:r>
          </a:p>
          <a:p>
            <a:endParaRPr lang="en-US" dirty="0"/>
          </a:p>
          <a:p>
            <a:r>
              <a:rPr lang="en-US" dirty="0"/>
              <a:t>Roosevelt called his radio addresses fireside chats and they ended abruptly when he sat too close to the fire and burst into flames, all the while screaming over the radio “Ow, I’m on fire! This really hurts!”</a:t>
            </a:r>
          </a:p>
          <a:p>
            <a:r>
              <a:rPr lang="en-US" dirty="0"/>
              <a:t>That is not remotely true.  His fireside chats were pretty beloved and he was one of the first presidents to speak directly to the people.</a:t>
            </a:r>
          </a:p>
        </p:txBody>
      </p:sp>
      <p:pic>
        <p:nvPicPr>
          <p:cNvPr id="5" name="Picture 4">
            <a:extLst>
              <a:ext uri="{FF2B5EF4-FFF2-40B4-BE49-F238E27FC236}">
                <a16:creationId xmlns:a16="http://schemas.microsoft.com/office/drawing/2014/main" id="{DD4CE8A6-BADF-4503-A5F1-2210424E9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657" y="2755510"/>
            <a:ext cx="1045552" cy="738037"/>
          </a:xfrm>
          <a:prstGeom prst="rect">
            <a:avLst/>
          </a:prstGeom>
        </p:spPr>
      </p:pic>
    </p:spTree>
    <p:extLst>
      <p:ext uri="{BB962C8B-B14F-4D97-AF65-F5344CB8AC3E}">
        <p14:creationId xmlns:p14="http://schemas.microsoft.com/office/powerpoint/2010/main" val="123362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721E-D7D6-4726-92BF-FDFC0E639D57}"/>
              </a:ext>
            </a:extLst>
          </p:cNvPr>
          <p:cNvSpPr>
            <a:spLocks noGrp="1"/>
          </p:cNvSpPr>
          <p:nvPr>
            <p:ph type="title"/>
          </p:nvPr>
        </p:nvSpPr>
        <p:spPr/>
        <p:txBody>
          <a:bodyPr/>
          <a:lstStyle/>
          <a:p>
            <a:r>
              <a:rPr lang="en-US" dirty="0"/>
              <a:t>Regulating Banking and Finance</a:t>
            </a:r>
          </a:p>
        </p:txBody>
      </p:sp>
      <p:sp>
        <p:nvSpPr>
          <p:cNvPr id="3" name="Content Placeholder 2">
            <a:extLst>
              <a:ext uri="{FF2B5EF4-FFF2-40B4-BE49-F238E27FC236}">
                <a16:creationId xmlns:a16="http://schemas.microsoft.com/office/drawing/2014/main" id="{3C47258C-DE38-407C-9E3D-4B8B174BC8CB}"/>
              </a:ext>
            </a:extLst>
          </p:cNvPr>
          <p:cNvSpPr>
            <a:spLocks noGrp="1"/>
          </p:cNvSpPr>
          <p:nvPr>
            <p:ph idx="1"/>
          </p:nvPr>
        </p:nvSpPr>
        <p:spPr/>
        <p:txBody>
          <a:bodyPr/>
          <a:lstStyle/>
          <a:p>
            <a:r>
              <a:rPr lang="en-US" dirty="0"/>
              <a:t>FDR regulated banking and finance.  He did it with such legislation as:</a:t>
            </a:r>
          </a:p>
          <a:p>
            <a:r>
              <a:rPr lang="en-US" dirty="0"/>
              <a:t>The Glass Steagall Act of 1933 (FDIC)</a:t>
            </a:r>
          </a:p>
          <a:p>
            <a:r>
              <a:rPr lang="en-US" dirty="0"/>
              <a:t>The Federal Securities Act (SEC)</a:t>
            </a:r>
          </a:p>
          <a:p>
            <a:r>
              <a:rPr lang="en-US" dirty="0"/>
              <a:t>He also passed a bill allowing the sale of some low alcohol beer.  It gets lumped in here because it was meant to stimulate the economy.</a:t>
            </a:r>
          </a:p>
          <a:p>
            <a:pPr marL="0" indent="0">
              <a:buNone/>
            </a:pPr>
            <a:endParaRPr lang="en-US" dirty="0"/>
          </a:p>
        </p:txBody>
      </p:sp>
    </p:spTree>
    <p:extLst>
      <p:ext uri="{BB962C8B-B14F-4D97-AF65-F5344CB8AC3E}">
        <p14:creationId xmlns:p14="http://schemas.microsoft.com/office/powerpoint/2010/main" val="275044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264CF-0642-419D-A98F-C4A868B791EF}"/>
              </a:ext>
            </a:extLst>
          </p:cNvPr>
          <p:cNvSpPr>
            <a:spLocks noGrp="1"/>
          </p:cNvSpPr>
          <p:nvPr>
            <p:ph type="title"/>
          </p:nvPr>
        </p:nvSpPr>
        <p:spPr/>
        <p:txBody>
          <a:bodyPr/>
          <a:lstStyle/>
          <a:p>
            <a:r>
              <a:rPr lang="en-US" dirty="0"/>
              <a:t>Helping the American People</a:t>
            </a:r>
          </a:p>
        </p:txBody>
      </p:sp>
      <p:sp>
        <p:nvSpPr>
          <p:cNvPr id="3" name="Content Placeholder 2">
            <a:extLst>
              <a:ext uri="{FF2B5EF4-FFF2-40B4-BE49-F238E27FC236}">
                <a16:creationId xmlns:a16="http://schemas.microsoft.com/office/drawing/2014/main" id="{65135F7F-B527-44C8-A599-B4BDB19DF836}"/>
              </a:ext>
            </a:extLst>
          </p:cNvPr>
          <p:cNvSpPr>
            <a:spLocks noGrp="1"/>
          </p:cNvSpPr>
          <p:nvPr>
            <p:ph idx="1"/>
          </p:nvPr>
        </p:nvSpPr>
        <p:spPr/>
        <p:txBody>
          <a:bodyPr/>
          <a:lstStyle/>
          <a:p>
            <a:r>
              <a:rPr lang="en-US" dirty="0"/>
              <a:t>He attempted to create rural assistance with the Agricultural Adjustment Act (AAA) This did not go over well.</a:t>
            </a:r>
          </a:p>
          <a:p>
            <a:r>
              <a:rPr lang="en-US" dirty="0"/>
              <a:t>The Tennessee Valley Authority (TVA)</a:t>
            </a:r>
          </a:p>
          <a:p>
            <a:r>
              <a:rPr lang="en-US" dirty="0"/>
              <a:t>The Civil Conservation Corps (CCC)</a:t>
            </a:r>
          </a:p>
          <a:p>
            <a:endParaRPr lang="en-US" dirty="0"/>
          </a:p>
          <a:p>
            <a:endParaRPr lang="en-US" dirty="0"/>
          </a:p>
        </p:txBody>
      </p:sp>
    </p:spTree>
    <p:extLst>
      <p:ext uri="{BB962C8B-B14F-4D97-AF65-F5344CB8AC3E}">
        <p14:creationId xmlns:p14="http://schemas.microsoft.com/office/powerpoint/2010/main" val="344543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7000" b="-4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EA26-1B02-4E5C-A242-5FC55381C38C}"/>
              </a:ext>
            </a:extLst>
          </p:cNvPr>
          <p:cNvSpPr>
            <a:spLocks noGrp="1"/>
          </p:cNvSpPr>
          <p:nvPr>
            <p:ph type="title"/>
          </p:nvPr>
        </p:nvSpPr>
        <p:spPr/>
        <p:txBody>
          <a:bodyPr/>
          <a:lstStyle/>
          <a:p>
            <a:r>
              <a:rPr lang="en-US" dirty="0"/>
              <a:t>Providing Work Projects</a:t>
            </a:r>
          </a:p>
        </p:txBody>
      </p:sp>
      <p:sp>
        <p:nvSpPr>
          <p:cNvPr id="3" name="Content Placeholder 2">
            <a:extLst>
              <a:ext uri="{FF2B5EF4-FFF2-40B4-BE49-F238E27FC236}">
                <a16:creationId xmlns:a16="http://schemas.microsoft.com/office/drawing/2014/main" id="{415605E0-D45D-4832-BF6A-6BA9E98A86F0}"/>
              </a:ext>
            </a:extLst>
          </p:cNvPr>
          <p:cNvSpPr>
            <a:spLocks noGrp="1"/>
          </p:cNvSpPr>
          <p:nvPr>
            <p:ph idx="1"/>
          </p:nvPr>
        </p:nvSpPr>
        <p:spPr/>
        <p:txBody>
          <a:bodyPr/>
          <a:lstStyle/>
          <a:p>
            <a:r>
              <a:rPr lang="en-US" dirty="0"/>
              <a:t>See CCC on last slide.  Also:</a:t>
            </a:r>
          </a:p>
          <a:p>
            <a:r>
              <a:rPr lang="en-US" dirty="0"/>
              <a:t>National Industrial Recovery Act (NIRA)</a:t>
            </a:r>
          </a:p>
        </p:txBody>
      </p:sp>
    </p:spTree>
    <p:extLst>
      <p:ext uri="{BB962C8B-B14F-4D97-AF65-F5344CB8AC3E}">
        <p14:creationId xmlns:p14="http://schemas.microsoft.com/office/powerpoint/2010/main" val="72118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15409</TotalTime>
  <Words>1070</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Hooray!  It’s a Power Point!</vt:lpstr>
      <vt:lpstr>The New Deal! </vt:lpstr>
      <vt:lpstr>FDR</vt:lpstr>
      <vt:lpstr>The Brain Trust</vt:lpstr>
      <vt:lpstr>The Hundred Days (Warning:  Each bullet point in this slide will have an unnecessary simile.)</vt:lpstr>
      <vt:lpstr>Roosevelt and the Fireside Chat</vt:lpstr>
      <vt:lpstr>Regulating Banking and Finance</vt:lpstr>
      <vt:lpstr>Helping the American People</vt:lpstr>
      <vt:lpstr>Providing Work Projects</vt:lpstr>
      <vt:lpstr>Promoting Fair Practices</vt:lpstr>
      <vt:lpstr>Food, Clothing and Shelter</vt:lpstr>
      <vt:lpstr>Deficit Spending</vt:lpstr>
      <vt:lpstr>The Problem of the Supreme Court</vt:lpstr>
      <vt:lpstr>Critics of Roosevelt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I’ve given up my Sunday for You</dc:title>
  <dc:creator>Timothy S. Petraitis</dc:creator>
  <cp:lastModifiedBy>Timothy S. Petraitis</cp:lastModifiedBy>
  <cp:revision>16</cp:revision>
  <dcterms:created xsi:type="dcterms:W3CDTF">2018-01-28T22:56:30Z</dcterms:created>
  <dcterms:modified xsi:type="dcterms:W3CDTF">2019-02-22T15:53:10Z</dcterms:modified>
</cp:coreProperties>
</file>