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s/slide15.xml" ContentType="application/vnd.openxmlformats-officedocument.presentationml.slide+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varScale="1">
        <p:scale>
          <a:sx n="98" d="100"/>
          <a:sy n="98" d="100"/>
        </p:scale>
        <p:origin x="-640"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viewProps" Target="viewProps.xml"/><Relationship Id="rId4" Type="http://schemas.openxmlformats.org/officeDocument/2006/relationships/slide" Target="slides/slide3.xml"/><Relationship Id="rId21" Type="http://schemas.openxmlformats.org/officeDocument/2006/relationships/theme" Target="theme/theme1.xml"/><Relationship Id="rId22" Type="http://schemas.openxmlformats.org/officeDocument/2006/relationships/tableStyles" Target="tableStyles.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slide" Target="slides/slide15.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slide" Target="slides/slide16.xml"/><Relationship Id="rId19" Type="http://schemas.openxmlformats.org/officeDocument/2006/relationships/presProps" Target="presProp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914EC5-EA46-214A-B8D1-B5AEA510ADE0}" type="datetimeFigureOut">
              <a:rPr lang="en-US" smtClean="0"/>
              <a:t>9/21/09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F6107-2349-B54F-A9B9-751F4C5AF2E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914EC5-EA46-214A-B8D1-B5AEA510ADE0}" type="datetimeFigureOut">
              <a:rPr lang="en-US" smtClean="0"/>
              <a:t>9/21/09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F6107-2349-B54F-A9B9-751F4C5AF2E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914EC5-EA46-214A-B8D1-B5AEA510ADE0}" type="datetimeFigureOut">
              <a:rPr lang="en-US" smtClean="0"/>
              <a:t>9/21/09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F6107-2349-B54F-A9B9-751F4C5AF2E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914EC5-EA46-214A-B8D1-B5AEA510ADE0}" type="datetimeFigureOut">
              <a:rPr lang="en-US" smtClean="0"/>
              <a:t>9/21/09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F6107-2349-B54F-A9B9-751F4C5AF2E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914EC5-EA46-214A-B8D1-B5AEA510ADE0}" type="datetimeFigureOut">
              <a:rPr lang="en-US" smtClean="0"/>
              <a:t>9/21/09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F6107-2349-B54F-A9B9-751F4C5AF2E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914EC5-EA46-214A-B8D1-B5AEA510ADE0}" type="datetimeFigureOut">
              <a:rPr lang="en-US" smtClean="0"/>
              <a:t>9/21/09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2F6107-2349-B54F-A9B9-751F4C5AF2E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914EC5-EA46-214A-B8D1-B5AEA510ADE0}" type="datetimeFigureOut">
              <a:rPr lang="en-US" smtClean="0"/>
              <a:t>9/21/09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2F6107-2349-B54F-A9B9-751F4C5AF2E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914EC5-EA46-214A-B8D1-B5AEA510ADE0}" type="datetimeFigureOut">
              <a:rPr lang="en-US" smtClean="0"/>
              <a:t>9/21/09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2F6107-2349-B54F-A9B9-751F4C5AF2E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914EC5-EA46-214A-B8D1-B5AEA510ADE0}" type="datetimeFigureOut">
              <a:rPr lang="en-US" smtClean="0"/>
              <a:t>9/21/09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2F6107-2349-B54F-A9B9-751F4C5AF2E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914EC5-EA46-214A-B8D1-B5AEA510ADE0}" type="datetimeFigureOut">
              <a:rPr lang="en-US" smtClean="0"/>
              <a:t>9/21/09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2F6107-2349-B54F-A9B9-751F4C5AF2E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914EC5-EA46-214A-B8D1-B5AEA510ADE0}" type="datetimeFigureOut">
              <a:rPr lang="en-US" smtClean="0"/>
              <a:t>9/21/09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2F6107-2349-B54F-A9B9-751F4C5AF2E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914EC5-EA46-214A-B8D1-B5AEA510ADE0}" type="datetimeFigureOut">
              <a:rPr lang="en-US" smtClean="0"/>
              <a:t>9/21/09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2F6107-2349-B54F-A9B9-751F4C5AF2E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 hate making power points!</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t>It’s late.  I would rather be doing something else!  It doesn’t matter anymore, now that you all have tacit permission to blow off the exam.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Factors</a:t>
            </a:r>
            <a:endParaRPr lang="en-US" dirty="0"/>
          </a:p>
        </p:txBody>
      </p:sp>
      <p:sp>
        <p:nvSpPr>
          <p:cNvPr id="3" name="Content Placeholder 2"/>
          <p:cNvSpPr>
            <a:spLocks noGrp="1"/>
          </p:cNvSpPr>
          <p:nvPr>
            <p:ph idx="1"/>
          </p:nvPr>
        </p:nvSpPr>
        <p:spPr/>
        <p:txBody>
          <a:bodyPr>
            <a:normAutofit lnSpcReduction="10000"/>
          </a:bodyPr>
          <a:lstStyle/>
          <a:p>
            <a:r>
              <a:rPr lang="en-US" dirty="0" smtClean="0"/>
              <a:t>You have to realize that what happens at one scale will affect others.  What happens globally will affect the individual.  And vice-versa.</a:t>
            </a:r>
          </a:p>
          <a:p>
            <a:r>
              <a:rPr lang="en-US" dirty="0" smtClean="0"/>
              <a:t>Although </a:t>
            </a:r>
            <a:r>
              <a:rPr lang="en-US" dirty="0" err="1" smtClean="0"/>
              <a:t>TFR’s</a:t>
            </a:r>
            <a:r>
              <a:rPr lang="en-US" dirty="0" smtClean="0"/>
              <a:t> continue to fall in a number of nations the world population goes up.</a:t>
            </a:r>
          </a:p>
          <a:p>
            <a:r>
              <a:rPr lang="en-US" dirty="0" smtClean="0"/>
              <a:t>In 2007 the world TFR was 2.6.  The replacement level was 2.1.  So…the population goes up.</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a:t>
            </a:r>
            <a:endParaRPr lang="en-US" dirty="0"/>
          </a:p>
        </p:txBody>
      </p:sp>
      <p:sp>
        <p:nvSpPr>
          <p:cNvPr id="3" name="Content Placeholder 2"/>
          <p:cNvSpPr>
            <a:spLocks noGrp="1"/>
          </p:cNvSpPr>
          <p:nvPr>
            <p:ph idx="1"/>
          </p:nvPr>
        </p:nvSpPr>
        <p:spPr/>
        <p:txBody>
          <a:bodyPr>
            <a:normAutofit fontScale="92500"/>
          </a:bodyPr>
          <a:lstStyle/>
          <a:p>
            <a:r>
              <a:rPr lang="en-US" dirty="0" smtClean="0"/>
              <a:t>TFR=Total Fertility Rate.  The number of babies a woman can expect to give birth to in her lifetime.</a:t>
            </a:r>
          </a:p>
          <a:p>
            <a:r>
              <a:rPr lang="en-US" dirty="0" smtClean="0"/>
              <a:t>Replacement rate.  The number of babies that must be born to keep the population even.</a:t>
            </a:r>
          </a:p>
          <a:p>
            <a:r>
              <a:rPr lang="en-US" dirty="0" smtClean="0"/>
              <a:t>Blame the following nations:  India, Indonesia, Bangladesh, Pakistan and Nigeria.  These nations all have high growth rates.  Having a high growth rate is not necessarily negative.  It makes sense in developing nations.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Doubling Time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is the time it takes a nation to double population.</a:t>
            </a:r>
          </a:p>
          <a:p>
            <a:r>
              <a:rPr lang="en-US" dirty="0" smtClean="0"/>
              <a:t>More on this later.  The fact is that by 1930 the world population had reached 2 billion.  The doubling time was now only 100 years.  Population was (is) growing exponentially.  This was the population explosion.  The next doubling took only 45 years.  In the 1980’s it slowed. Doubling time is now 54 years.  Which means it’s slowing.  That is probably good news.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lstStyle/>
          <a:p>
            <a:r>
              <a:rPr lang="en-US" dirty="0" smtClean="0"/>
              <a:t>The global growth rate is down to 1.4 percent.</a:t>
            </a:r>
          </a:p>
          <a:p>
            <a:r>
              <a:rPr lang="en-US" dirty="0" smtClean="0"/>
              <a:t>The population is now 6.7 billion and is growing by 80 million each year.</a:t>
            </a:r>
          </a:p>
          <a:p>
            <a:r>
              <a:rPr lang="en-US" dirty="0" smtClean="0"/>
              <a:t>The growth rate will need to fall below 1% to have a significant effect on global population growth.</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Tomorrow</a:t>
            </a:r>
            <a:endParaRPr lang="en-US" dirty="0"/>
          </a:p>
        </p:txBody>
      </p:sp>
      <p:sp>
        <p:nvSpPr>
          <p:cNvPr id="3" name="Content Placeholder 2"/>
          <p:cNvSpPr>
            <a:spLocks noGrp="1"/>
          </p:cNvSpPr>
          <p:nvPr>
            <p:ph idx="1"/>
          </p:nvPr>
        </p:nvSpPr>
        <p:spPr/>
        <p:txBody>
          <a:bodyPr/>
          <a:lstStyle/>
          <a:p>
            <a:r>
              <a:rPr lang="en-US" dirty="0" smtClean="0"/>
              <a:t>Population growth at regional and local scales</a:t>
            </a:r>
          </a:p>
          <a:p>
            <a:r>
              <a:rPr lang="en-US" dirty="0" smtClean="0"/>
              <a:t>The Demographic transition model (complete with stage ONE)  Sorry Adam, but it’s a historical issue.</a:t>
            </a:r>
          </a:p>
          <a:p>
            <a:r>
              <a:rPr lang="en-US" dirty="0" smtClean="0"/>
              <a:t>Future Population Growth</a:t>
            </a:r>
          </a:p>
          <a:p>
            <a:pPr>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Later this week:</a:t>
            </a:r>
            <a:endParaRPr lang="en-US" dirty="0"/>
          </a:p>
        </p:txBody>
      </p:sp>
      <p:sp>
        <p:nvSpPr>
          <p:cNvPr id="3" name="Content Placeholder 2"/>
          <p:cNvSpPr>
            <a:spLocks noGrp="1"/>
          </p:cNvSpPr>
          <p:nvPr>
            <p:ph idx="1"/>
          </p:nvPr>
        </p:nvSpPr>
        <p:spPr/>
        <p:txBody>
          <a:bodyPr/>
          <a:lstStyle/>
          <a:p>
            <a:r>
              <a:rPr lang="en-US" dirty="0" smtClean="0"/>
              <a:t>How the world is doing it’s best to wipe out population, and how we keep spiting it.  (as a whole).</a:t>
            </a:r>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 look forward to!</a:t>
            </a:r>
            <a:endParaRPr lang="en-US" dirty="0"/>
          </a:p>
        </p:txBody>
      </p:sp>
      <p:sp>
        <p:nvSpPr>
          <p:cNvPr id="3" name="Content Placeholder 2"/>
          <p:cNvSpPr>
            <a:spLocks noGrp="1"/>
          </p:cNvSpPr>
          <p:nvPr>
            <p:ph idx="1"/>
          </p:nvPr>
        </p:nvSpPr>
        <p:spPr/>
        <p:txBody>
          <a:bodyPr/>
          <a:lstStyle/>
          <a:p>
            <a:r>
              <a:rPr lang="en-US" dirty="0" smtClean="0"/>
              <a:t>Population pyramids!</a:t>
            </a:r>
          </a:p>
          <a:p>
            <a:r>
              <a:rPr lang="en-US" dirty="0" smtClean="0"/>
              <a:t>Fun with population pyramids!</a:t>
            </a:r>
          </a:p>
          <a:p>
            <a:r>
              <a:rPr lang="en-US" dirty="0" smtClean="0"/>
              <a:t>Power Points with population pyramids!</a:t>
            </a:r>
          </a:p>
          <a:p>
            <a:r>
              <a:rPr lang="en-US" dirty="0" smtClean="0"/>
              <a:t>Let’s make our own population pyramids!</a:t>
            </a:r>
          </a:p>
          <a:p>
            <a:r>
              <a:rPr lang="en-US" dirty="0" smtClean="0"/>
              <a:t>Hooray for Pyramids.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 sorry.</a:t>
            </a:r>
            <a:endParaRPr lang="en-US" dirty="0"/>
          </a:p>
        </p:txBody>
      </p:sp>
      <p:sp>
        <p:nvSpPr>
          <p:cNvPr id="3" name="Content Placeholder 2"/>
          <p:cNvSpPr>
            <a:spLocks noGrp="1"/>
          </p:cNvSpPr>
          <p:nvPr>
            <p:ph idx="1"/>
          </p:nvPr>
        </p:nvSpPr>
        <p:spPr/>
        <p:txBody>
          <a:bodyPr/>
          <a:lstStyle/>
          <a:p>
            <a:r>
              <a:rPr lang="en-US" dirty="0" smtClean="0"/>
              <a:t>I know that the only ones that will blow off the exam are the few who are trying to cut into my very soul.  When you break my heart you will find it was filled only with tears.</a:t>
            </a:r>
          </a:p>
          <a:p>
            <a:r>
              <a:rPr lang="en-US" dirty="0" smtClean="0"/>
              <a:t>Guess who will be mopping up those tears?</a:t>
            </a:r>
          </a:p>
          <a:p>
            <a:r>
              <a:rPr lang="en-US" dirty="0" smtClean="0"/>
              <a:t>Not the ones that passed their exam.</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And now for the Human Geography!</a:t>
            </a:r>
            <a:endParaRPr lang="en-US" dirty="0"/>
          </a:p>
        </p:txBody>
      </p:sp>
      <p:sp>
        <p:nvSpPr>
          <p:cNvPr id="3" name="Content Placeholder 2"/>
          <p:cNvSpPr>
            <a:spLocks noGrp="1"/>
          </p:cNvSpPr>
          <p:nvPr>
            <p:ph idx="1"/>
          </p:nvPr>
        </p:nvSpPr>
        <p:spPr/>
        <p:txBody>
          <a:bodyPr/>
          <a:lstStyle/>
          <a:p>
            <a:r>
              <a:rPr lang="en-US" dirty="0" smtClean="0"/>
              <a:t>In the 1960s Paul Ehrlich publishes the Population Bomb.  It wasn’t a real bomb.  Although I suppose that would have solved the problem it exposed.</a:t>
            </a:r>
          </a:p>
          <a:p>
            <a:r>
              <a:rPr lang="en-US" dirty="0" smtClean="0"/>
              <a:t>The population of the world was surpassing the food supply.  (I was alive for only a very small part of the 60’s.  This had nothing to do with me.)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Baby Picture</a:t>
            </a:r>
            <a:endParaRPr lang="en-US" dirty="0"/>
          </a:p>
        </p:txBody>
      </p:sp>
      <p:pic>
        <p:nvPicPr>
          <p:cNvPr id="4" name="Content Placeholder 3" descr="scary_baby.jpg"/>
          <p:cNvPicPr>
            <a:picLocks noGrp="1" noChangeAspect="1"/>
          </p:cNvPicPr>
          <p:nvPr>
            <p:ph idx="1"/>
          </p:nvPr>
        </p:nvPicPr>
        <p:blipFill>
          <a:blip r:embed="rId2"/>
          <a:stretch>
            <a:fillRect/>
          </a:stretch>
        </p:blipFill>
        <p:spPr>
          <a:xfrm>
            <a:off x="2471105" y="1600200"/>
            <a:ext cx="4201789" cy="4525963"/>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Thomas Malthus!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1798 </a:t>
            </a:r>
            <a:r>
              <a:rPr lang="en-US" i="1" dirty="0" smtClean="0"/>
              <a:t>An Essay on the Principles of Population</a:t>
            </a:r>
          </a:p>
          <a:p>
            <a:r>
              <a:rPr lang="en-US" dirty="0" smtClean="0"/>
              <a:t>Malthus argued that world’s population was growing faster than the food supply.  </a:t>
            </a:r>
          </a:p>
          <a:p>
            <a:r>
              <a:rPr lang="en-US" dirty="0" smtClean="0"/>
              <a:t>That is: Food supplies grow linearly.  Crops were added incrementally year by year.  Population on the other hand grows exponentially.  That is it continues to double.</a:t>
            </a:r>
          </a:p>
          <a:p>
            <a:r>
              <a:rPr lang="en-US" dirty="0" smtClean="0"/>
              <a:t>Malthus assumed that nations were confined spatially.  That is that each nation could only feed the population of that nation with what could be grown in the borders of the nation.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Malthus failed to envision: </a:t>
            </a:r>
          </a:p>
          <a:p>
            <a:r>
              <a:rPr lang="en-US" dirty="0" smtClean="0"/>
              <a:t>Globalization</a:t>
            </a:r>
          </a:p>
          <a:p>
            <a:r>
              <a:rPr lang="en-US" dirty="0" smtClean="0"/>
              <a:t>New Food Supplies</a:t>
            </a:r>
          </a:p>
          <a:p>
            <a:r>
              <a:rPr lang="en-US" dirty="0" smtClean="0"/>
              <a:t>New food production techniques</a:t>
            </a:r>
          </a:p>
          <a:p>
            <a:r>
              <a:rPr lang="en-US" dirty="0" smtClean="0"/>
              <a:t>Diffusion of livestock and commodities across oceans</a:t>
            </a:r>
          </a:p>
          <a:p>
            <a:r>
              <a:rPr lang="en-US" dirty="0" smtClean="0"/>
              <a:t>Fertilizers, Hybrids, Improved Strains, Genetically Modified Products, Herbicides and Pesticides.  Etc.</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Neo-Malthusians</a:t>
            </a:r>
            <a:endParaRPr lang="en-US" dirty="0"/>
          </a:p>
        </p:txBody>
      </p:sp>
      <p:sp>
        <p:nvSpPr>
          <p:cNvPr id="3" name="Content Placeholder 2"/>
          <p:cNvSpPr>
            <a:spLocks noGrp="1"/>
          </p:cNvSpPr>
          <p:nvPr>
            <p:ph idx="1"/>
          </p:nvPr>
        </p:nvSpPr>
        <p:spPr/>
        <p:txBody>
          <a:bodyPr>
            <a:normAutofit lnSpcReduction="10000"/>
          </a:bodyPr>
          <a:lstStyle/>
          <a:p>
            <a:r>
              <a:rPr lang="en-US" dirty="0" smtClean="0"/>
              <a:t>Malthus wasn’t lying.  He was in fact correct except for the fact he was limited by his knowledge of the world.</a:t>
            </a:r>
          </a:p>
          <a:p>
            <a:r>
              <a:rPr lang="en-US" dirty="0" smtClean="0"/>
              <a:t>Neo-Malthusians continue to predict that poverty and starvation will continue to haunt the world.  They will concede some of the earlier points, but nonetheless they are concerned that we will all run out of food.  Eventually.</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Solution?</a:t>
            </a:r>
            <a:endParaRPr lang="en-US" dirty="0"/>
          </a:p>
        </p:txBody>
      </p:sp>
      <p:sp>
        <p:nvSpPr>
          <p:cNvPr id="3" name="Content Placeholder 2"/>
          <p:cNvSpPr>
            <a:spLocks noGrp="1"/>
          </p:cNvSpPr>
          <p:nvPr>
            <p:ph idx="1"/>
          </p:nvPr>
        </p:nvSpPr>
        <p:spPr/>
        <p:txBody>
          <a:bodyPr/>
          <a:lstStyle/>
          <a:p>
            <a:r>
              <a:rPr lang="en-US" dirty="0" smtClean="0"/>
              <a:t>Guard Your Food!</a:t>
            </a:r>
            <a:endParaRPr lang="en-US" dirty="0"/>
          </a:p>
        </p:txBody>
      </p:sp>
      <p:pic>
        <p:nvPicPr>
          <p:cNvPr id="4" name="Picture 3" descr="3114709250_3c4ff64c60_m.jpg"/>
          <p:cNvPicPr>
            <a:picLocks noChangeAspect="1"/>
          </p:cNvPicPr>
          <p:nvPr/>
        </p:nvPicPr>
        <p:blipFill>
          <a:blip r:embed="rId2"/>
          <a:stretch>
            <a:fillRect/>
          </a:stretch>
        </p:blipFill>
        <p:spPr>
          <a:xfrm>
            <a:off x="2617584" y="2514600"/>
            <a:ext cx="3478416" cy="3478416"/>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Well, No.</a:t>
            </a:r>
            <a:endParaRPr lang="en-US" dirty="0"/>
          </a:p>
        </p:txBody>
      </p:sp>
      <p:sp>
        <p:nvSpPr>
          <p:cNvPr id="3" name="Content Placeholder 2"/>
          <p:cNvSpPr>
            <a:spLocks noGrp="1"/>
          </p:cNvSpPr>
          <p:nvPr>
            <p:ph idx="1"/>
          </p:nvPr>
        </p:nvSpPr>
        <p:spPr/>
        <p:txBody>
          <a:bodyPr>
            <a:normAutofit lnSpcReduction="10000"/>
          </a:bodyPr>
          <a:lstStyle/>
          <a:p>
            <a:r>
              <a:rPr lang="en-US" dirty="0" smtClean="0"/>
              <a:t>Analyze the problem.  </a:t>
            </a:r>
          </a:p>
          <a:p>
            <a:r>
              <a:rPr lang="en-US" dirty="0" smtClean="0"/>
              <a:t>“How should we do that Mr. Petraitis?”</a:t>
            </a:r>
          </a:p>
          <a:p>
            <a:r>
              <a:rPr lang="en-US" dirty="0" smtClean="0"/>
              <a:t>By understanding the following:</a:t>
            </a:r>
          </a:p>
          <a:p>
            <a:r>
              <a:rPr lang="en-US" dirty="0" smtClean="0"/>
              <a:t>1. Calculate </a:t>
            </a:r>
            <a:r>
              <a:rPr lang="en-US" b="1" u="sng" dirty="0" smtClean="0">
                <a:solidFill>
                  <a:srgbClr val="FF0000"/>
                </a:solidFill>
              </a:rPr>
              <a:t>natural increase</a:t>
            </a:r>
            <a:r>
              <a:rPr lang="en-US" dirty="0" smtClean="0"/>
              <a:t>: Subtract deaths from births.  </a:t>
            </a:r>
          </a:p>
          <a:p>
            <a:r>
              <a:rPr lang="en-US" dirty="0" smtClean="0"/>
              <a:t>Then: Add net immigration.  Subtract net emigration.  Congratulations.  You’re on your way to saving the world from certain starvation.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71</TotalTime>
  <Words>803</Words>
  <Application>Microsoft Macintosh PowerPoint</Application>
  <PresentationFormat>On-screen Show (4:3)</PresentationFormat>
  <Paragraphs>60</Paragraphs>
  <Slides>16</Slides>
  <Notes>0</Notes>
  <HiddenSlides>0</HiddenSlides>
  <MMClips>0</MMClips>
  <ScaleCrop>false</ScaleCrop>
  <HeadingPairs>
    <vt:vector size="4" baseType="variant">
      <vt:variant>
        <vt:lpstr>Design Template</vt:lpstr>
      </vt:variant>
      <vt:variant>
        <vt:i4>1</vt:i4>
      </vt:variant>
      <vt:variant>
        <vt:lpstr>Slide Titles</vt:lpstr>
      </vt:variant>
      <vt:variant>
        <vt:i4>16</vt:i4>
      </vt:variant>
    </vt:vector>
  </HeadingPairs>
  <TitlesOfParts>
    <vt:vector size="17" baseType="lpstr">
      <vt:lpstr>Office Theme</vt:lpstr>
      <vt:lpstr>I hate making power points!</vt:lpstr>
      <vt:lpstr>I’m sorry.</vt:lpstr>
      <vt:lpstr>And now for the Human Geography!</vt:lpstr>
      <vt:lpstr>My Baby Picture</vt:lpstr>
      <vt:lpstr>Thomas Malthus!</vt:lpstr>
      <vt:lpstr>LIES!</vt:lpstr>
      <vt:lpstr>Neo-Malthusians</vt:lpstr>
      <vt:lpstr>The Solution?</vt:lpstr>
      <vt:lpstr>Well, No.</vt:lpstr>
      <vt:lpstr>Other Factors</vt:lpstr>
      <vt:lpstr>Remember…</vt:lpstr>
      <vt:lpstr>Doubling Time</vt:lpstr>
      <vt:lpstr>Today</vt:lpstr>
      <vt:lpstr>Tomorrow</vt:lpstr>
      <vt:lpstr>Later this week:</vt:lpstr>
      <vt:lpstr>Things to look forward to!</vt:lpstr>
    </vt:vector>
  </TitlesOfParts>
  <Company>School Board of Broward County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hate making power points!</dc:title>
  <dc:creator>Teacher</dc:creator>
  <cp:lastModifiedBy>Teacher</cp:lastModifiedBy>
  <cp:revision>12</cp:revision>
  <dcterms:created xsi:type="dcterms:W3CDTF">2009-09-22T01:15:24Z</dcterms:created>
  <dcterms:modified xsi:type="dcterms:W3CDTF">2009-09-22T02:26:32Z</dcterms:modified>
</cp:coreProperties>
</file>