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FC6B9-5D7F-8648-BBA0-A8F5C0703AD5}" type="datetimeFigureOut">
              <a:rPr lang="en-US" smtClean="0"/>
              <a:t>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FC6B9-5D7F-8648-BBA0-A8F5C0703AD5}" type="datetimeFigureOut">
              <a:rPr lang="en-US" smtClean="0"/>
              <a:t>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FC6B9-5D7F-8648-BBA0-A8F5C0703AD5}" type="datetimeFigureOut">
              <a:rPr lang="en-US" smtClean="0"/>
              <a:t>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FC6B9-5D7F-8648-BBA0-A8F5C0703AD5}" type="datetimeFigureOut">
              <a:rPr lang="en-US" smtClean="0"/>
              <a:t>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FC6B9-5D7F-8648-BBA0-A8F5C0703AD5}" type="datetimeFigureOut">
              <a:rPr lang="en-US" smtClean="0"/>
              <a:t>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FC6B9-5D7F-8648-BBA0-A8F5C0703AD5}" type="datetimeFigureOut">
              <a:rPr lang="en-US" smtClean="0"/>
              <a:t>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FC6B9-5D7F-8648-BBA0-A8F5C0703AD5}" type="datetimeFigureOut">
              <a:rPr lang="en-US" smtClean="0"/>
              <a:t>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FC6B9-5D7F-8648-BBA0-A8F5C0703AD5}" type="datetimeFigureOut">
              <a:rPr lang="en-US" smtClean="0"/>
              <a:t>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FC6B9-5D7F-8648-BBA0-A8F5C0703AD5}" type="datetimeFigureOut">
              <a:rPr lang="en-US" smtClean="0"/>
              <a:t>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FC6B9-5D7F-8648-BBA0-A8F5C0703AD5}" type="datetimeFigureOut">
              <a:rPr lang="en-US" smtClean="0"/>
              <a:t>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FC6B9-5D7F-8648-BBA0-A8F5C0703AD5}" type="datetimeFigureOut">
              <a:rPr lang="en-US" smtClean="0"/>
              <a:t>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C805-E406-8945-8466-C15C440EFB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1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FC6B9-5D7F-8648-BBA0-A8F5C0703AD5}" type="datetimeFigureOut">
              <a:rPr lang="en-US" smtClean="0"/>
              <a:t>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4C805-E406-8945-8466-C15C440EFB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Population Distribution and Density</a:t>
            </a:r>
            <a:endParaRPr lang="en-US" dirty="0"/>
          </a:p>
        </p:txBody>
      </p:sp>
      <p:sp>
        <p:nvSpPr>
          <p:cNvPr id="3" name="Subtitle 2"/>
          <p:cNvSpPr>
            <a:spLocks noGrp="1"/>
          </p:cNvSpPr>
          <p:nvPr>
            <p:ph type="subTitle" idx="1"/>
          </p:nvPr>
        </p:nvSpPr>
        <p:spPr/>
        <p:txBody>
          <a:bodyPr/>
          <a:lstStyle/>
          <a:p>
            <a:r>
              <a:rPr lang="en-US" dirty="0" smtClean="0"/>
              <a:t>Where is everyone?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Europe</a:t>
            </a:r>
            <a:endParaRPr lang="en-US" dirty="0"/>
          </a:p>
        </p:txBody>
      </p:sp>
      <p:pic>
        <p:nvPicPr>
          <p:cNvPr id="4" name="Content Placeholder 3" descr="AmsterdamCanals.jpg"/>
          <p:cNvPicPr>
            <a:picLocks noGrp="1" noChangeAspect="1"/>
          </p:cNvPicPr>
          <p:nvPr>
            <p:ph idx="1"/>
          </p:nvPr>
        </p:nvPicPr>
        <p:blipFill>
          <a:blip r:embed="rId2"/>
          <a:stretch>
            <a:fillRect/>
          </a:stretch>
        </p:blipFill>
        <p:spPr>
          <a:xfrm>
            <a:off x="2527300" y="1945481"/>
            <a:ext cx="4089400" cy="3835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p:txBody>
          <a:bodyPr/>
          <a:lstStyle/>
          <a:p>
            <a:r>
              <a:rPr lang="en-US" dirty="0" smtClean="0"/>
              <a:t>The 3 population clusters just spoken about, East Asia, South Asia, and Europe account for over 4 billion people.  The world population is just 6.7 billion people.</a:t>
            </a:r>
          </a:p>
          <a:p>
            <a:r>
              <a:rPr lang="en-US" dirty="0" smtClean="0"/>
              <a:t>The Populations of South America, Africa, and Australia combined barely exceeds that of just India.  Go India!  (Rapidly catching up with China)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a:t>
            </a:r>
            <a:endParaRPr lang="en-US" dirty="0"/>
          </a:p>
        </p:txBody>
      </p:sp>
      <p:sp>
        <p:nvSpPr>
          <p:cNvPr id="3" name="Content Placeholder 2"/>
          <p:cNvSpPr>
            <a:spLocks noGrp="1"/>
          </p:cNvSpPr>
          <p:nvPr>
            <p:ph idx="1"/>
          </p:nvPr>
        </p:nvSpPr>
        <p:spPr/>
        <p:txBody>
          <a:bodyPr/>
          <a:lstStyle/>
          <a:p>
            <a:r>
              <a:rPr lang="en-US" dirty="0" smtClean="0"/>
              <a:t>Most of the population of North America is clustered in the Megalopolis of </a:t>
            </a:r>
            <a:r>
              <a:rPr lang="en-US" dirty="0" err="1" smtClean="0"/>
              <a:t>Bosnywash</a:t>
            </a:r>
            <a:r>
              <a:rPr lang="en-US" dirty="0" smtClean="0"/>
              <a:t>.  This includes the urban areas of the Eastern U.S., but could be extended west to include the population centers of the Great Lakes region.  This would include the major population centers of Canada as well.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American Population Density (Canada)</a:t>
            </a:r>
            <a:endParaRPr lang="en-US" dirty="0"/>
          </a:p>
        </p:txBody>
      </p:sp>
      <p:pic>
        <p:nvPicPr>
          <p:cNvPr id="4" name="Content Placeholder 3" descr="70010-004-BBFE93FB.gif"/>
          <p:cNvPicPr>
            <a:picLocks noGrp="1" noChangeAspect="1"/>
          </p:cNvPicPr>
          <p:nvPr>
            <p:ph idx="1"/>
          </p:nvPr>
        </p:nvPicPr>
        <p:blipFill>
          <a:blip r:embed="rId2"/>
          <a:stretch>
            <a:fillRect/>
          </a:stretch>
        </p:blipFill>
        <p:spPr>
          <a:xfrm>
            <a:off x="1154117" y="1600200"/>
            <a:ext cx="6835765"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Density North America (U.S.)</a:t>
            </a:r>
            <a:endParaRPr lang="en-US" dirty="0"/>
          </a:p>
        </p:txBody>
      </p:sp>
      <p:pic>
        <p:nvPicPr>
          <p:cNvPr id="5" name="Content Placeholder 4" descr="lf-map.gif"/>
          <p:cNvPicPr>
            <a:picLocks noGrp="1" noChangeAspect="1"/>
          </p:cNvPicPr>
          <p:nvPr>
            <p:ph idx="1"/>
          </p:nvPr>
        </p:nvPicPr>
        <p:blipFill>
          <a:blip r:embed="rId2"/>
          <a:stretch>
            <a:fillRect/>
          </a:stretch>
        </p:blipFill>
        <p:spPr>
          <a:xfrm>
            <a:off x="711200" y="1666081"/>
            <a:ext cx="7721600" cy="4394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Canada</a:t>
            </a:r>
            <a:endParaRPr lang="en-US" dirty="0"/>
          </a:p>
        </p:txBody>
      </p:sp>
      <p:pic>
        <p:nvPicPr>
          <p:cNvPr id="4" name="Content Placeholder 3" descr="Canadian-milk-bags.jpg"/>
          <p:cNvPicPr>
            <a:picLocks noGrp="1" noChangeAspect="1"/>
          </p:cNvPicPr>
          <p:nvPr>
            <p:ph idx="1"/>
          </p:nvPr>
        </p:nvPicPr>
        <p:blipFill>
          <a:blip r:embed="rId2"/>
          <a:stretch>
            <a:fillRect/>
          </a:stretch>
        </p:blipFill>
        <p:spPr>
          <a:xfrm>
            <a:off x="2547866" y="1600200"/>
            <a:ext cx="4048267"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U.S.</a:t>
            </a:r>
            <a:endParaRPr lang="en-US" dirty="0"/>
          </a:p>
        </p:txBody>
      </p:sp>
      <p:pic>
        <p:nvPicPr>
          <p:cNvPr id="4" name="Content Placeholder 3" descr="chuck-norris.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idx="1"/>
          </p:nvPr>
        </p:nvSpPr>
        <p:spPr/>
        <p:txBody>
          <a:bodyPr/>
          <a:lstStyle/>
          <a:p>
            <a:r>
              <a:rPr lang="en-US" dirty="0" smtClean="0"/>
              <a:t>Most people are crowded into China.  The population is crowded into urban areas as well as into the river valleys.</a:t>
            </a:r>
          </a:p>
          <a:p>
            <a:r>
              <a:rPr lang="en-US" dirty="0" smtClean="0"/>
              <a:t>This area of large population includes not only Eastern China, but the Korean Peninsula and Japan.  The growth of these nations is very different (as will be seen when you have your next mini-project)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idx="1"/>
          </p:nvPr>
        </p:nvSpPr>
        <p:spPr/>
        <p:txBody>
          <a:bodyPr/>
          <a:lstStyle/>
          <a:p>
            <a:r>
              <a:rPr lang="en-US" dirty="0" smtClean="0"/>
              <a:t>Almost one quarter of the world’s population lives here.  There are over 1.3 billion people in China.</a:t>
            </a:r>
          </a:p>
          <a:p>
            <a:endParaRPr lang="en-US" dirty="0"/>
          </a:p>
        </p:txBody>
      </p:sp>
      <p:pic>
        <p:nvPicPr>
          <p:cNvPr id="4" name="Picture 3" descr="article-1035533-01F69AC100000578-995_468x703.jpg"/>
          <p:cNvPicPr>
            <a:picLocks noChangeAspect="1"/>
          </p:cNvPicPr>
          <p:nvPr/>
        </p:nvPicPr>
        <p:blipFill>
          <a:blip r:embed="rId2"/>
          <a:stretch>
            <a:fillRect/>
          </a:stretch>
        </p:blipFill>
        <p:spPr>
          <a:xfrm>
            <a:off x="2971800" y="2667000"/>
            <a:ext cx="2657922" cy="39925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Population Density</a:t>
            </a:r>
            <a:endParaRPr lang="en-US" dirty="0"/>
          </a:p>
        </p:txBody>
      </p:sp>
      <p:pic>
        <p:nvPicPr>
          <p:cNvPr id="4" name="Content Placeholder 3" descr="china_population_83.jpg"/>
          <p:cNvPicPr>
            <a:picLocks noGrp="1" noChangeAspect="1"/>
          </p:cNvPicPr>
          <p:nvPr>
            <p:ph idx="1"/>
          </p:nvPr>
        </p:nvPicPr>
        <p:blipFill>
          <a:blip r:embed="rId2"/>
          <a:stretch>
            <a:fillRect/>
          </a:stretch>
        </p:blipFill>
        <p:spPr>
          <a:xfrm>
            <a:off x="2215285" y="1600200"/>
            <a:ext cx="4713429"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a:t>
            </a:r>
            <a:endParaRPr lang="en-US" dirty="0"/>
          </a:p>
        </p:txBody>
      </p:sp>
      <p:sp>
        <p:nvSpPr>
          <p:cNvPr id="3" name="Content Placeholder 2"/>
          <p:cNvSpPr>
            <a:spLocks noGrp="1"/>
          </p:cNvSpPr>
          <p:nvPr>
            <p:ph idx="1"/>
          </p:nvPr>
        </p:nvSpPr>
        <p:spPr/>
        <p:txBody>
          <a:bodyPr/>
          <a:lstStyle/>
          <a:p>
            <a:r>
              <a:rPr lang="en-US" dirty="0" smtClean="0"/>
              <a:t>This area is second in World Population Density.  Similar to East Asia most of the population survives by farming but the pressure on the land is greater.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Density Asia</a:t>
            </a:r>
            <a:endParaRPr lang="en-US" dirty="0"/>
          </a:p>
        </p:txBody>
      </p:sp>
      <p:pic>
        <p:nvPicPr>
          <p:cNvPr id="6" name="Content Placeholder 5" descr="3714_ChinaIndiaPopDensity800.jpg"/>
          <p:cNvPicPr>
            <a:picLocks noGrp="1" noChangeAspect="1"/>
          </p:cNvPicPr>
          <p:nvPr>
            <p:ph idx="1"/>
          </p:nvPr>
        </p:nvPicPr>
        <p:blipFill>
          <a:blip r:embed="rId2"/>
          <a:stretch>
            <a:fillRect/>
          </a:stretch>
        </p:blipFill>
        <p:spPr>
          <a:xfrm>
            <a:off x="1371600" y="1750917"/>
            <a:ext cx="6400800" cy="422452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pic>
        <p:nvPicPr>
          <p:cNvPr id="4" name="Content Placeholder 3" descr="overloaded_train_hanging_india.jpg"/>
          <p:cNvPicPr>
            <a:picLocks noGrp="1" noChangeAspect="1"/>
          </p:cNvPicPr>
          <p:nvPr>
            <p:ph idx="1"/>
          </p:nvPr>
        </p:nvPicPr>
        <p:blipFill>
          <a:blip r:embed="rId2"/>
          <a:stretch>
            <a:fillRect/>
          </a:stretch>
        </p:blipFill>
        <p:spPr>
          <a:xfrm>
            <a:off x="2281237" y="2048669"/>
            <a:ext cx="4581525" cy="36290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t>
            </a:r>
            <a:endParaRPr lang="en-US" dirty="0"/>
          </a:p>
        </p:txBody>
      </p:sp>
      <p:sp>
        <p:nvSpPr>
          <p:cNvPr id="3" name="Content Placeholder 2"/>
          <p:cNvSpPr>
            <a:spLocks noGrp="1"/>
          </p:cNvSpPr>
          <p:nvPr>
            <p:ph idx="1"/>
          </p:nvPr>
        </p:nvSpPr>
        <p:spPr/>
        <p:txBody>
          <a:bodyPr>
            <a:normAutofit fontScale="92500"/>
          </a:bodyPr>
          <a:lstStyle/>
          <a:p>
            <a:r>
              <a:rPr lang="en-US" dirty="0" smtClean="0"/>
              <a:t>Europe is densely populated.  A population cluster of 715 million extends from Ireland to Russia and south to Italy.  This is still less than half the population cluster of South Asia.</a:t>
            </a:r>
          </a:p>
          <a:p>
            <a:r>
              <a:rPr lang="en-US" dirty="0" smtClean="0"/>
              <a:t>The Population cluster of Europe reflects natural resources like coal, more than fertile farming regions.  This is in contrast to Asia.  (you should be able to offer some hypothesis as to why this is.)…Heartland Theory (more later)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Europe</a:t>
            </a:r>
            <a:endParaRPr lang="en-US" dirty="0"/>
          </a:p>
        </p:txBody>
      </p:sp>
      <p:pic>
        <p:nvPicPr>
          <p:cNvPr id="4" name="Content Placeholder 3" descr="3d_1_L.jpg"/>
          <p:cNvPicPr>
            <a:picLocks noGrp="1" noChangeAspect="1"/>
          </p:cNvPicPr>
          <p:nvPr>
            <p:ph idx="1"/>
          </p:nvPr>
        </p:nvPicPr>
        <p:blipFill>
          <a:blip r:embed="rId2"/>
          <a:stretch>
            <a:fillRect/>
          </a:stretch>
        </p:blipFill>
        <p:spPr>
          <a:xfrm>
            <a:off x="2571295" y="1600200"/>
            <a:ext cx="4001409"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TotalTime>
  <Words>362</Words>
  <Application>Microsoft Macintosh PowerPoint</Application>
  <PresentationFormat>On-screen Show (4:3)</PresentationFormat>
  <Paragraphs>26</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World Population Distribution and Density</vt:lpstr>
      <vt:lpstr>East Asia</vt:lpstr>
      <vt:lpstr>East Asia</vt:lpstr>
      <vt:lpstr>China Population Density</vt:lpstr>
      <vt:lpstr>South Asia</vt:lpstr>
      <vt:lpstr>Population Density Asia</vt:lpstr>
      <vt:lpstr>India</vt:lpstr>
      <vt:lpstr>Europe</vt:lpstr>
      <vt:lpstr>Population Europe</vt:lpstr>
      <vt:lpstr>Population Europe</vt:lpstr>
      <vt:lpstr>Perspective…</vt:lpstr>
      <vt:lpstr>North America</vt:lpstr>
      <vt:lpstr>North American Population Density (Canada)</vt:lpstr>
      <vt:lpstr>Population Density North America (U.S.)</vt:lpstr>
      <vt:lpstr>Population Canada</vt:lpstr>
      <vt:lpstr>Population U.S.</vt:lpstr>
    </vt:vector>
  </TitlesOfParts>
  <Company>School Board of Broward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Population Distribution and Density</dc:title>
  <dc:creator>Teacher</dc:creator>
  <cp:lastModifiedBy>Teacher</cp:lastModifiedBy>
  <cp:revision>13</cp:revision>
  <dcterms:created xsi:type="dcterms:W3CDTF">2009-09-20T17:56:35Z</dcterms:created>
  <dcterms:modified xsi:type="dcterms:W3CDTF">2009-09-20T19:18:08Z</dcterms:modified>
</cp:coreProperties>
</file>