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5" d="100"/>
          <a:sy n="45" d="100"/>
        </p:scale>
        <p:origin x="8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5FE2-8BA4-4E32-A1EF-9DE7CF940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B6653F-15EA-4077-B073-84940C0CD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E2DC1E-66DB-4346-BA04-BB5D5CE310C7}"/>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5" name="Footer Placeholder 4">
            <a:extLst>
              <a:ext uri="{FF2B5EF4-FFF2-40B4-BE49-F238E27FC236}">
                <a16:creationId xmlns:a16="http://schemas.microsoft.com/office/drawing/2014/main" id="{551F5915-3D20-41A3-A633-63929419C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E0995-4EFC-4429-8B57-C664131C319E}"/>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423438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FB3E-E403-4378-BBEE-2407E0984D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C70F02-2A4C-4E1E-A9C4-47D4C26C98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B5AEC-0078-45E2-8241-B96BAC97A95C}"/>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5" name="Footer Placeholder 4">
            <a:extLst>
              <a:ext uri="{FF2B5EF4-FFF2-40B4-BE49-F238E27FC236}">
                <a16:creationId xmlns:a16="http://schemas.microsoft.com/office/drawing/2014/main" id="{A8089322-E44A-4314-AB8E-7B8E427D9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F1AC6-BF51-43B2-89D4-BF723C420012}"/>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131472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41730-E95F-4199-AA09-196B9549C3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A6F5B1-9968-4429-A680-4F51C4F8FE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992AE-C2B6-4ECF-B1D1-035F8D63B6FA}"/>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5" name="Footer Placeholder 4">
            <a:extLst>
              <a:ext uri="{FF2B5EF4-FFF2-40B4-BE49-F238E27FC236}">
                <a16:creationId xmlns:a16="http://schemas.microsoft.com/office/drawing/2014/main" id="{2468FCC5-690A-44F4-BF99-5E0BFB6B0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D4939-5300-4421-BE2E-1A8EC25BA131}"/>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283271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AF50-EB1A-48D9-83D0-76F4F8DC2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038DF-B65A-48E5-A7E3-29E54EE67A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4B48C-764D-47D8-8D5E-47062EE8041F}"/>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5" name="Footer Placeholder 4">
            <a:extLst>
              <a:ext uri="{FF2B5EF4-FFF2-40B4-BE49-F238E27FC236}">
                <a16:creationId xmlns:a16="http://schemas.microsoft.com/office/drawing/2014/main" id="{786051A1-CC38-4FDD-9685-8EFC69024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D9715-96D1-4DBF-946D-4FEF257C319A}"/>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363802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4BCB-3D41-4271-9818-C78A252DA7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B3434-5D83-4606-8DDD-4436B513C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7AB80F-10AA-4AE3-9BA4-7054D32743B4}"/>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5" name="Footer Placeholder 4">
            <a:extLst>
              <a:ext uri="{FF2B5EF4-FFF2-40B4-BE49-F238E27FC236}">
                <a16:creationId xmlns:a16="http://schemas.microsoft.com/office/drawing/2014/main" id="{A98EBF0E-293A-4BD2-8EC1-74808A552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4F9B5-9CAD-43FC-8B8C-9DE415E08C89}"/>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409443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26CC-1345-4ACF-84B1-A30C9488A8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F0F05-B2EB-4BA8-B671-207634AF38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177DD-7965-452D-AB1C-E5AAEFC4EC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7DB1B-7551-4DA6-B91E-9A9AE5E0CC50}"/>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6" name="Footer Placeholder 5">
            <a:extLst>
              <a:ext uri="{FF2B5EF4-FFF2-40B4-BE49-F238E27FC236}">
                <a16:creationId xmlns:a16="http://schemas.microsoft.com/office/drawing/2014/main" id="{F5E7ECE1-EC2D-4728-A1C9-A99FA1F2C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B9DEF-4195-424F-8797-667643C67BA7}"/>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165952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FE8C-2D46-433D-8B35-871C8DEF02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CDC20-34C7-48D9-B121-D34D5FC12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749FA8-E2D7-49D3-A1CA-C6B3387839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1860CA-DF38-474C-ACA3-AD9F8C1FD2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6DDD2D-8ED9-4F5E-A453-4F041A465A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A950A4-758C-4BB8-BD87-60CB0930A915}"/>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8" name="Footer Placeholder 7">
            <a:extLst>
              <a:ext uri="{FF2B5EF4-FFF2-40B4-BE49-F238E27FC236}">
                <a16:creationId xmlns:a16="http://schemas.microsoft.com/office/drawing/2014/main" id="{60E2923E-A935-4BFA-8989-F255DEE9D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114519-15D9-44FA-A46F-384D9794D1BD}"/>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157677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668B-CEA6-4F2B-84C8-4E53B5AAA4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F4C07-A9D0-4E17-A5CD-4C2172059D5E}"/>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4" name="Footer Placeholder 3">
            <a:extLst>
              <a:ext uri="{FF2B5EF4-FFF2-40B4-BE49-F238E27FC236}">
                <a16:creationId xmlns:a16="http://schemas.microsoft.com/office/drawing/2014/main" id="{66CA8040-8634-4AF1-A900-F63CC27FBD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D207E-7E9B-4D23-B95C-06EE9CB7AB93}"/>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80377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18A0F-B6DD-49B2-A9CC-105F1CBED60E}"/>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3" name="Footer Placeholder 2">
            <a:extLst>
              <a:ext uri="{FF2B5EF4-FFF2-40B4-BE49-F238E27FC236}">
                <a16:creationId xmlns:a16="http://schemas.microsoft.com/office/drawing/2014/main" id="{9FD99D30-9066-4804-B120-CB583FAE38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EA619E-AA0B-4705-89DB-4E7A3B861F5C}"/>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77266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FDC9-DFD6-4C41-B8C2-87081B8DA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3FE28-6C08-45F1-B847-6D9B4BD9D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02AF6C-4D14-404B-9B13-9BC2608A8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5C7452-CE35-4298-A987-45A27F1F13E3}"/>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6" name="Footer Placeholder 5">
            <a:extLst>
              <a:ext uri="{FF2B5EF4-FFF2-40B4-BE49-F238E27FC236}">
                <a16:creationId xmlns:a16="http://schemas.microsoft.com/office/drawing/2014/main" id="{CFB0035B-6D82-4B73-AA26-830E31BFB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61782-0F9D-4444-B15E-77A56A6C30D7}"/>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382371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62F7-7D14-418C-972E-470535D81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9C1F1B-834F-422E-B011-A8DFBDF9C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E040A-527C-40DC-B0D6-3327844A2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051EC-43A5-4664-BB47-9D255BFD2427}"/>
              </a:ext>
            </a:extLst>
          </p:cNvPr>
          <p:cNvSpPr>
            <a:spLocks noGrp="1"/>
          </p:cNvSpPr>
          <p:nvPr>
            <p:ph type="dt" sz="half" idx="10"/>
          </p:nvPr>
        </p:nvSpPr>
        <p:spPr/>
        <p:txBody>
          <a:bodyPr/>
          <a:lstStyle/>
          <a:p>
            <a:fld id="{B458531D-D488-4BCC-93F1-18E31F920667}" type="datetimeFigureOut">
              <a:rPr lang="en-US" smtClean="0"/>
              <a:t>9/5/2017</a:t>
            </a:fld>
            <a:endParaRPr lang="en-US"/>
          </a:p>
        </p:txBody>
      </p:sp>
      <p:sp>
        <p:nvSpPr>
          <p:cNvPr id="6" name="Footer Placeholder 5">
            <a:extLst>
              <a:ext uri="{FF2B5EF4-FFF2-40B4-BE49-F238E27FC236}">
                <a16:creationId xmlns:a16="http://schemas.microsoft.com/office/drawing/2014/main" id="{78B45127-85BC-457A-874A-2E830F84B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BD63F-9986-477C-8984-55C485F8BB8E}"/>
              </a:ext>
            </a:extLst>
          </p:cNvPr>
          <p:cNvSpPr>
            <a:spLocks noGrp="1"/>
          </p:cNvSpPr>
          <p:nvPr>
            <p:ph type="sldNum" sz="quarter" idx="12"/>
          </p:nvPr>
        </p:nvSpPr>
        <p:spPr/>
        <p:txBody>
          <a:bodyPr/>
          <a:lstStyle/>
          <a:p>
            <a:fld id="{68B9BF83-89C9-4FF7-86CD-DD49C7157628}" type="slidenum">
              <a:rPr lang="en-US" smtClean="0"/>
              <a:t>‹#›</a:t>
            </a:fld>
            <a:endParaRPr lang="en-US"/>
          </a:p>
        </p:txBody>
      </p:sp>
    </p:spTree>
    <p:extLst>
      <p:ext uri="{BB962C8B-B14F-4D97-AF65-F5344CB8AC3E}">
        <p14:creationId xmlns:p14="http://schemas.microsoft.com/office/powerpoint/2010/main" val="41890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E68EF-DBEF-4282-B4C6-DA48E9F74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B66236-BD98-4FFD-B646-DA7A169773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A24D4-60FE-44F9-B749-ADE9358F3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8531D-D488-4BCC-93F1-18E31F920667}" type="datetimeFigureOut">
              <a:rPr lang="en-US" smtClean="0"/>
              <a:t>9/5/2017</a:t>
            </a:fld>
            <a:endParaRPr lang="en-US"/>
          </a:p>
        </p:txBody>
      </p:sp>
      <p:sp>
        <p:nvSpPr>
          <p:cNvPr id="5" name="Footer Placeholder 4">
            <a:extLst>
              <a:ext uri="{FF2B5EF4-FFF2-40B4-BE49-F238E27FC236}">
                <a16:creationId xmlns:a16="http://schemas.microsoft.com/office/drawing/2014/main" id="{1E786BC5-F077-40A8-81BD-0E8686E96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682113-EEEC-4E37-B502-DCE74C498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BF83-89C9-4FF7-86CD-DD49C7157628}" type="slidenum">
              <a:rPr lang="en-US" smtClean="0"/>
              <a:t>‹#›</a:t>
            </a:fld>
            <a:endParaRPr lang="en-US"/>
          </a:p>
        </p:txBody>
      </p:sp>
    </p:spTree>
    <p:extLst>
      <p:ext uri="{BB962C8B-B14F-4D97-AF65-F5344CB8AC3E}">
        <p14:creationId xmlns:p14="http://schemas.microsoft.com/office/powerpoint/2010/main" val="1236269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tes.google.com/a/email.cpcc.edu/black-codes-and-jim-crow/black-code-and-jim-crow-law-example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2492-18ED-46E9-A762-C55FFBF97940}"/>
              </a:ext>
            </a:extLst>
          </p:cNvPr>
          <p:cNvSpPr>
            <a:spLocks noGrp="1"/>
          </p:cNvSpPr>
          <p:nvPr>
            <p:ph type="ctrTitle"/>
          </p:nvPr>
        </p:nvSpPr>
        <p:spPr/>
        <p:txBody>
          <a:bodyPr/>
          <a:lstStyle/>
          <a:p>
            <a:r>
              <a:rPr lang="en-US" dirty="0"/>
              <a:t>Reconstruction</a:t>
            </a:r>
          </a:p>
        </p:txBody>
      </p:sp>
      <p:sp>
        <p:nvSpPr>
          <p:cNvPr id="3" name="Subtitle 2">
            <a:extLst>
              <a:ext uri="{FF2B5EF4-FFF2-40B4-BE49-F238E27FC236}">
                <a16:creationId xmlns:a16="http://schemas.microsoft.com/office/drawing/2014/main" id="{2F3D43C9-515D-4C00-B46A-FDECDC7D14F8}"/>
              </a:ext>
            </a:extLst>
          </p:cNvPr>
          <p:cNvSpPr>
            <a:spLocks noGrp="1"/>
          </p:cNvSpPr>
          <p:nvPr>
            <p:ph type="subTitle" idx="1"/>
          </p:nvPr>
        </p:nvSpPr>
        <p:spPr/>
        <p:txBody>
          <a:bodyPr/>
          <a:lstStyle/>
          <a:p>
            <a:r>
              <a:rPr lang="en-US" dirty="0"/>
              <a:t>Or….The United States Part II</a:t>
            </a:r>
          </a:p>
        </p:txBody>
      </p:sp>
    </p:spTree>
    <p:extLst>
      <p:ext uri="{BB962C8B-B14F-4D97-AF65-F5344CB8AC3E}">
        <p14:creationId xmlns:p14="http://schemas.microsoft.com/office/powerpoint/2010/main" val="263013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8778-D570-4C3D-B15A-44765A35420E}"/>
              </a:ext>
            </a:extLst>
          </p:cNvPr>
          <p:cNvSpPr>
            <a:spLocks noGrp="1"/>
          </p:cNvSpPr>
          <p:nvPr>
            <p:ph type="title"/>
          </p:nvPr>
        </p:nvSpPr>
        <p:spPr/>
        <p:txBody>
          <a:bodyPr/>
          <a:lstStyle/>
          <a:p>
            <a:r>
              <a:rPr lang="en-US" dirty="0"/>
              <a:t>Politics in the Postwar South</a:t>
            </a:r>
          </a:p>
        </p:txBody>
      </p:sp>
      <p:sp>
        <p:nvSpPr>
          <p:cNvPr id="3" name="Content Placeholder 2">
            <a:extLst>
              <a:ext uri="{FF2B5EF4-FFF2-40B4-BE49-F238E27FC236}">
                <a16:creationId xmlns:a16="http://schemas.microsoft.com/office/drawing/2014/main" id="{3E430DB4-4B9C-4741-9F39-CA32FF25558C}"/>
              </a:ext>
            </a:extLst>
          </p:cNvPr>
          <p:cNvSpPr>
            <a:spLocks noGrp="1"/>
          </p:cNvSpPr>
          <p:nvPr>
            <p:ph idx="1"/>
          </p:nvPr>
        </p:nvSpPr>
        <p:spPr/>
        <p:txBody>
          <a:bodyPr/>
          <a:lstStyle/>
          <a:p>
            <a:r>
              <a:rPr lang="en-US" dirty="0"/>
              <a:t>Also sucked.</a:t>
            </a:r>
          </a:p>
          <a:p>
            <a:r>
              <a:rPr lang="en-US" dirty="0"/>
              <a:t>Enter the Carpetbaggers and the Ku Klux Klan</a:t>
            </a:r>
          </a:p>
        </p:txBody>
      </p:sp>
    </p:spTree>
    <p:extLst>
      <p:ext uri="{BB962C8B-B14F-4D97-AF65-F5344CB8AC3E}">
        <p14:creationId xmlns:p14="http://schemas.microsoft.com/office/powerpoint/2010/main" val="276272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0D7D-3261-4429-A19E-06BF597E3970}"/>
              </a:ext>
            </a:extLst>
          </p:cNvPr>
          <p:cNvSpPr>
            <a:spLocks noGrp="1"/>
          </p:cNvSpPr>
          <p:nvPr>
            <p:ph type="title"/>
          </p:nvPr>
        </p:nvSpPr>
        <p:spPr/>
        <p:txBody>
          <a:bodyPr/>
          <a:lstStyle/>
          <a:p>
            <a:r>
              <a:rPr lang="en-US" dirty="0"/>
              <a:t>Former Slaves in the South</a:t>
            </a:r>
          </a:p>
        </p:txBody>
      </p:sp>
      <p:sp>
        <p:nvSpPr>
          <p:cNvPr id="3" name="Content Placeholder 2">
            <a:extLst>
              <a:ext uri="{FF2B5EF4-FFF2-40B4-BE49-F238E27FC236}">
                <a16:creationId xmlns:a16="http://schemas.microsoft.com/office/drawing/2014/main" id="{6B21C36B-FC3C-4AEA-A648-4F0D0992D54F}"/>
              </a:ext>
            </a:extLst>
          </p:cNvPr>
          <p:cNvSpPr>
            <a:spLocks noGrp="1"/>
          </p:cNvSpPr>
          <p:nvPr>
            <p:ph idx="1"/>
          </p:nvPr>
        </p:nvSpPr>
        <p:spPr/>
        <p:txBody>
          <a:bodyPr/>
          <a:lstStyle/>
          <a:p>
            <a:r>
              <a:rPr lang="en-US" dirty="0"/>
              <a:t>Things were pretty ok.  For a while.</a:t>
            </a:r>
          </a:p>
          <a:p>
            <a:r>
              <a:rPr lang="en-US" dirty="0"/>
              <a:t>Then they weren’t</a:t>
            </a:r>
          </a:p>
          <a:p>
            <a:r>
              <a:rPr lang="en-US" dirty="0"/>
              <a:t>At first there were lots of schools and plenty of blacks voting.</a:t>
            </a:r>
          </a:p>
          <a:p>
            <a:r>
              <a:rPr lang="en-US" dirty="0"/>
              <a:t>A bunch of racist thugs would put an end to that though.</a:t>
            </a:r>
          </a:p>
        </p:txBody>
      </p:sp>
    </p:spTree>
    <p:extLst>
      <p:ext uri="{BB962C8B-B14F-4D97-AF65-F5344CB8AC3E}">
        <p14:creationId xmlns:p14="http://schemas.microsoft.com/office/powerpoint/2010/main" val="201595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8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B7FF-3EC5-4BB0-BFA2-3C8F1518EF3E}"/>
              </a:ext>
            </a:extLst>
          </p:cNvPr>
          <p:cNvSpPr>
            <a:spLocks noGrp="1"/>
          </p:cNvSpPr>
          <p:nvPr>
            <p:ph type="title"/>
          </p:nvPr>
        </p:nvSpPr>
        <p:spPr/>
        <p:txBody>
          <a:bodyPr/>
          <a:lstStyle/>
          <a:p>
            <a:r>
              <a:rPr lang="en-US" dirty="0"/>
              <a:t>And Finally…The End of Reconstruction</a:t>
            </a:r>
          </a:p>
        </p:txBody>
      </p:sp>
      <p:sp>
        <p:nvSpPr>
          <p:cNvPr id="3" name="Content Placeholder 2">
            <a:extLst>
              <a:ext uri="{FF2B5EF4-FFF2-40B4-BE49-F238E27FC236}">
                <a16:creationId xmlns:a16="http://schemas.microsoft.com/office/drawing/2014/main" id="{9CC2A634-13EE-4F71-AD79-F0BABB97BB04}"/>
              </a:ext>
            </a:extLst>
          </p:cNvPr>
          <p:cNvSpPr>
            <a:spLocks noGrp="1"/>
          </p:cNvSpPr>
          <p:nvPr>
            <p:ph idx="1"/>
          </p:nvPr>
        </p:nvSpPr>
        <p:spPr/>
        <p:txBody>
          <a:bodyPr/>
          <a:lstStyle/>
          <a:p>
            <a:r>
              <a:rPr lang="en-US" dirty="0"/>
              <a:t>Reconstruction will officially end in 1877</a:t>
            </a:r>
          </a:p>
          <a:p>
            <a:r>
              <a:rPr lang="en-US" dirty="0"/>
              <a:t>Blacks will lose most of their new rights</a:t>
            </a:r>
          </a:p>
          <a:p>
            <a:r>
              <a:rPr lang="en-US" dirty="0"/>
              <a:t>The Southern governments or “redeemer” governments will be even more awful if that’s possible to blacks than they were during actual slave times.</a:t>
            </a:r>
          </a:p>
          <a:p>
            <a:r>
              <a:rPr lang="en-US" dirty="0"/>
              <a:t>The KKK is running around castrating and lynching everyone.</a:t>
            </a:r>
          </a:p>
          <a:p>
            <a:r>
              <a:rPr lang="en-US" dirty="0"/>
              <a:t>It’s pretty much Florida’s fault because we can’t count.</a:t>
            </a:r>
          </a:p>
        </p:txBody>
      </p:sp>
    </p:spTree>
    <p:extLst>
      <p:ext uri="{BB962C8B-B14F-4D97-AF65-F5344CB8AC3E}">
        <p14:creationId xmlns:p14="http://schemas.microsoft.com/office/powerpoint/2010/main" val="381138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0F93-8E0C-4386-9273-6190D3D442CC}"/>
              </a:ext>
            </a:extLst>
          </p:cNvPr>
          <p:cNvSpPr>
            <a:spLocks noGrp="1"/>
          </p:cNvSpPr>
          <p:nvPr>
            <p:ph type="title"/>
          </p:nvPr>
        </p:nvSpPr>
        <p:spPr/>
        <p:txBody>
          <a:bodyPr/>
          <a:lstStyle/>
          <a:p>
            <a:r>
              <a:rPr lang="en-US" dirty="0"/>
              <a:t>Did I mention that Abraham Lincoln was shot?</a:t>
            </a:r>
          </a:p>
        </p:txBody>
      </p:sp>
      <p:sp>
        <p:nvSpPr>
          <p:cNvPr id="3" name="Content Placeholder 2">
            <a:extLst>
              <a:ext uri="{FF2B5EF4-FFF2-40B4-BE49-F238E27FC236}">
                <a16:creationId xmlns:a16="http://schemas.microsoft.com/office/drawing/2014/main" id="{1B8AE197-DFE4-453F-9A30-DDFD58EF46F1}"/>
              </a:ext>
            </a:extLst>
          </p:cNvPr>
          <p:cNvSpPr>
            <a:spLocks noGrp="1"/>
          </p:cNvSpPr>
          <p:nvPr>
            <p:ph idx="1"/>
          </p:nvPr>
        </p:nvSpPr>
        <p:spPr/>
        <p:txBody>
          <a:bodyPr/>
          <a:lstStyle/>
          <a:p>
            <a:r>
              <a:rPr lang="en-US" dirty="0"/>
              <a:t>I didn’t?  Well he was.  Sorry, should have mentioned it earlier.</a:t>
            </a:r>
          </a:p>
          <a:p>
            <a:endParaRPr lang="en-US" dirty="0"/>
          </a:p>
        </p:txBody>
      </p:sp>
    </p:spTree>
    <p:extLst>
      <p:ext uri="{BB962C8B-B14F-4D97-AF65-F5344CB8AC3E}">
        <p14:creationId xmlns:p14="http://schemas.microsoft.com/office/powerpoint/2010/main" val="399629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58FB-630E-47AB-B815-B76779C3EE7B}"/>
              </a:ext>
            </a:extLst>
          </p:cNvPr>
          <p:cNvSpPr>
            <a:spLocks noGrp="1"/>
          </p:cNvSpPr>
          <p:nvPr>
            <p:ph type="title"/>
          </p:nvPr>
        </p:nvSpPr>
        <p:spPr/>
        <p:txBody>
          <a:bodyPr/>
          <a:lstStyle/>
          <a:p>
            <a:r>
              <a:rPr lang="en-US" dirty="0"/>
              <a:t>And now the new problem…</a:t>
            </a:r>
          </a:p>
        </p:txBody>
      </p:sp>
      <p:sp>
        <p:nvSpPr>
          <p:cNvPr id="3" name="Content Placeholder 2">
            <a:extLst>
              <a:ext uri="{FF2B5EF4-FFF2-40B4-BE49-F238E27FC236}">
                <a16:creationId xmlns:a16="http://schemas.microsoft.com/office/drawing/2014/main" id="{864D49FA-3D0E-4604-9B41-15A7B699ECFA}"/>
              </a:ext>
            </a:extLst>
          </p:cNvPr>
          <p:cNvSpPr>
            <a:spLocks noGrp="1"/>
          </p:cNvSpPr>
          <p:nvPr>
            <p:ph idx="1"/>
          </p:nvPr>
        </p:nvSpPr>
        <p:spPr/>
        <p:txBody>
          <a:bodyPr/>
          <a:lstStyle/>
          <a:p>
            <a:r>
              <a:rPr lang="en-US" dirty="0"/>
              <a:t>Now the problem is “Ok, we won the war.  How do we rebuild the country, end slavery, punish the south without destroying their economy and get everyone to get along when no one ever really got along to begin with?”</a:t>
            </a:r>
          </a:p>
          <a:p>
            <a:r>
              <a:rPr lang="en-US" dirty="0"/>
              <a:t>We will need a plan.  In fact we will have three.  So?  What are the options?</a:t>
            </a:r>
          </a:p>
        </p:txBody>
      </p:sp>
    </p:spTree>
    <p:extLst>
      <p:ext uri="{BB962C8B-B14F-4D97-AF65-F5344CB8AC3E}">
        <p14:creationId xmlns:p14="http://schemas.microsoft.com/office/powerpoint/2010/main" val="168473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1F74-226F-4617-BCBE-545A42F9EFE0}"/>
              </a:ext>
            </a:extLst>
          </p:cNvPr>
          <p:cNvSpPr>
            <a:spLocks noGrp="1"/>
          </p:cNvSpPr>
          <p:nvPr>
            <p:ph type="title"/>
          </p:nvPr>
        </p:nvSpPr>
        <p:spPr/>
        <p:txBody>
          <a:bodyPr/>
          <a:lstStyle/>
          <a:p>
            <a:r>
              <a:rPr lang="en-US" dirty="0"/>
              <a:t>Option 1 Lincoln’s Plan</a:t>
            </a:r>
          </a:p>
        </p:txBody>
      </p:sp>
      <p:sp>
        <p:nvSpPr>
          <p:cNvPr id="3" name="Content Placeholder 2">
            <a:extLst>
              <a:ext uri="{FF2B5EF4-FFF2-40B4-BE49-F238E27FC236}">
                <a16:creationId xmlns:a16="http://schemas.microsoft.com/office/drawing/2014/main" id="{06F70309-DDCA-4EE3-AA6F-0CBB7D40AA47}"/>
              </a:ext>
            </a:extLst>
          </p:cNvPr>
          <p:cNvSpPr>
            <a:spLocks noGrp="1"/>
          </p:cNvSpPr>
          <p:nvPr>
            <p:ph idx="1"/>
          </p:nvPr>
        </p:nvSpPr>
        <p:spPr>
          <a:noFill/>
        </p:spPr>
        <p:txBody>
          <a:bodyPr/>
          <a:lstStyle/>
          <a:p>
            <a:r>
              <a:rPr lang="en-US" dirty="0"/>
              <a:t>Before Lincoln had his very bad night out at the theater, he had given some thought to the idea of reconstruction.</a:t>
            </a:r>
          </a:p>
          <a:p>
            <a:r>
              <a:rPr lang="en-US" dirty="0"/>
              <a:t>His plan? “The Proclamation of Amnesty and Reconstruction” AKA the ten percent plan.</a:t>
            </a:r>
          </a:p>
          <a:p>
            <a:r>
              <a:rPr lang="en-US" dirty="0"/>
              <a:t>As soon as 10 percent of those that had voted in the rebelling states in 1860 signed an oath of allegiance, the State could be readmitted to the United States.</a:t>
            </a:r>
          </a:p>
          <a:p>
            <a:r>
              <a:rPr lang="en-US" dirty="0"/>
              <a:t>Pros: It was lenient.  Cons: He died before he could make it happen.</a:t>
            </a:r>
          </a:p>
          <a:p>
            <a:endParaRPr lang="en-US" dirty="0"/>
          </a:p>
        </p:txBody>
      </p:sp>
    </p:spTree>
    <p:extLst>
      <p:ext uri="{BB962C8B-B14F-4D97-AF65-F5344CB8AC3E}">
        <p14:creationId xmlns:p14="http://schemas.microsoft.com/office/powerpoint/2010/main" val="315480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81F3-3CD1-4F46-98A4-9E30643869D5}"/>
              </a:ext>
            </a:extLst>
          </p:cNvPr>
          <p:cNvSpPr>
            <a:spLocks noGrp="1"/>
          </p:cNvSpPr>
          <p:nvPr>
            <p:ph type="title"/>
          </p:nvPr>
        </p:nvSpPr>
        <p:spPr/>
        <p:txBody>
          <a:bodyPr/>
          <a:lstStyle/>
          <a:p>
            <a:r>
              <a:rPr lang="en-US" dirty="0"/>
              <a:t>Option 2 Johnson’s Reconstruction Plan</a:t>
            </a:r>
          </a:p>
        </p:txBody>
      </p:sp>
      <p:sp>
        <p:nvSpPr>
          <p:cNvPr id="3" name="Content Placeholder 2">
            <a:extLst>
              <a:ext uri="{FF2B5EF4-FFF2-40B4-BE49-F238E27FC236}">
                <a16:creationId xmlns:a16="http://schemas.microsoft.com/office/drawing/2014/main" id="{D74C0EAA-0959-4039-B0B4-358C9847BD99}"/>
              </a:ext>
            </a:extLst>
          </p:cNvPr>
          <p:cNvSpPr>
            <a:spLocks noGrp="1"/>
          </p:cNvSpPr>
          <p:nvPr>
            <p:ph idx="1"/>
          </p:nvPr>
        </p:nvSpPr>
        <p:spPr/>
        <p:txBody>
          <a:bodyPr/>
          <a:lstStyle/>
          <a:p>
            <a:r>
              <a:rPr lang="en-US" dirty="0"/>
              <a:t>Johnson’s Plan was similar to Lincoln’s.  Except for a few minor details.  Such as:</a:t>
            </a:r>
          </a:p>
          <a:p>
            <a:r>
              <a:rPr lang="en-US" dirty="0"/>
              <a:t>Wealthy people would not be allowed to sign the oath, so basically they would lose all political power.  He did however pardon 13,000 Confederates so that they could take office and control their states.  Johnson did not believe that Blacks should get to vote.</a:t>
            </a:r>
          </a:p>
          <a:p>
            <a:r>
              <a:rPr lang="en-US" dirty="0"/>
              <a:t>So, Pro: Most people in the South accepted it. Con: It was racist and petty.</a:t>
            </a:r>
          </a:p>
        </p:txBody>
      </p:sp>
    </p:spTree>
    <p:extLst>
      <p:ext uri="{BB962C8B-B14F-4D97-AF65-F5344CB8AC3E}">
        <p14:creationId xmlns:p14="http://schemas.microsoft.com/office/powerpoint/2010/main" val="247648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54000" b="-5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2F79-735C-448E-A794-9382A13C0395}"/>
              </a:ext>
            </a:extLst>
          </p:cNvPr>
          <p:cNvSpPr>
            <a:spLocks noGrp="1"/>
          </p:cNvSpPr>
          <p:nvPr>
            <p:ph type="title"/>
          </p:nvPr>
        </p:nvSpPr>
        <p:spPr/>
        <p:txBody>
          <a:bodyPr/>
          <a:lstStyle/>
          <a:p>
            <a:r>
              <a:rPr lang="en-US" dirty="0"/>
              <a:t>A little more context about Johnson…</a:t>
            </a:r>
          </a:p>
        </p:txBody>
      </p:sp>
      <p:sp>
        <p:nvSpPr>
          <p:cNvPr id="3" name="Content Placeholder 2">
            <a:extLst>
              <a:ext uri="{FF2B5EF4-FFF2-40B4-BE49-F238E27FC236}">
                <a16:creationId xmlns:a16="http://schemas.microsoft.com/office/drawing/2014/main" id="{7E8ACC82-AD93-4AA0-BAAF-C0B7D65C05CE}"/>
              </a:ext>
            </a:extLst>
          </p:cNvPr>
          <p:cNvSpPr>
            <a:spLocks noGrp="1"/>
          </p:cNvSpPr>
          <p:nvPr>
            <p:ph idx="1"/>
          </p:nvPr>
        </p:nvSpPr>
        <p:spPr/>
        <p:txBody>
          <a:bodyPr/>
          <a:lstStyle/>
          <a:p>
            <a:r>
              <a:rPr lang="en-US" dirty="0"/>
              <a:t>As the Civil War was coming to an end the U.S. set up the Freedmen’s Bureau.  It created schools, distributed food and clothing and generally helped out former Slaves.  Johnson vetoed it because he was a not </a:t>
            </a:r>
            <a:r>
              <a:rPr lang="en-US"/>
              <a:t>ok person.  </a:t>
            </a:r>
            <a:r>
              <a:rPr lang="en-US" dirty="0"/>
              <a:t>Or more specifically he thought it was more than blacks deserved.</a:t>
            </a:r>
          </a:p>
          <a:p>
            <a:r>
              <a:rPr lang="en-US" dirty="0"/>
              <a:t>Also, the Civil Rights Act of 1866 forbade states from passing black codes.  See…</a:t>
            </a:r>
            <a:r>
              <a:rPr lang="en-US" dirty="0">
                <a:hlinkClick r:id="rId3"/>
              </a:rPr>
              <a:t>https://sites.google.com/a/email.cpcc.edu/black-codes-and-jim-crow/black-code-and-jim-crow-law-examples</a:t>
            </a:r>
            <a:endParaRPr lang="en-US" dirty="0"/>
          </a:p>
          <a:p>
            <a:r>
              <a:rPr lang="en-US" dirty="0"/>
              <a:t>Also it gave Blacks citizenship.  He vetoed that too.  He thought it went beyond the true intent of the Constitution.  </a:t>
            </a:r>
          </a:p>
        </p:txBody>
      </p:sp>
    </p:spTree>
    <p:extLst>
      <p:ext uri="{BB962C8B-B14F-4D97-AF65-F5344CB8AC3E}">
        <p14:creationId xmlns:p14="http://schemas.microsoft.com/office/powerpoint/2010/main" val="79953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406D-EC12-4B57-A563-6073FCE6DD50}"/>
              </a:ext>
            </a:extLst>
          </p:cNvPr>
          <p:cNvSpPr>
            <a:spLocks noGrp="1"/>
          </p:cNvSpPr>
          <p:nvPr>
            <p:ph type="title"/>
          </p:nvPr>
        </p:nvSpPr>
        <p:spPr/>
        <p:txBody>
          <a:bodyPr/>
          <a:lstStyle/>
          <a:p>
            <a:r>
              <a:rPr lang="en-US" dirty="0"/>
              <a:t>Congressional Reconstruction</a:t>
            </a:r>
          </a:p>
        </p:txBody>
      </p:sp>
      <p:sp>
        <p:nvSpPr>
          <p:cNvPr id="3" name="Content Placeholder 2">
            <a:extLst>
              <a:ext uri="{FF2B5EF4-FFF2-40B4-BE49-F238E27FC236}">
                <a16:creationId xmlns:a16="http://schemas.microsoft.com/office/drawing/2014/main" id="{3ABB7D57-E6D9-40D7-BAEF-C703F88FAF52}"/>
              </a:ext>
            </a:extLst>
          </p:cNvPr>
          <p:cNvSpPr>
            <a:spLocks noGrp="1"/>
          </p:cNvSpPr>
          <p:nvPr>
            <p:ph idx="1"/>
          </p:nvPr>
        </p:nvSpPr>
        <p:spPr/>
        <p:txBody>
          <a:bodyPr>
            <a:normAutofit fontScale="92500" lnSpcReduction="10000"/>
          </a:bodyPr>
          <a:lstStyle/>
          <a:p>
            <a:r>
              <a:rPr lang="en-US" dirty="0"/>
              <a:t>Radical Republicans came up with their own plan</a:t>
            </a:r>
          </a:p>
          <a:p>
            <a:r>
              <a:rPr lang="en-US" dirty="0"/>
              <a:t>First they shifted the task of reconstruction from the executive branch to the legislative.</a:t>
            </a:r>
          </a:p>
          <a:p>
            <a:r>
              <a:rPr lang="en-US" dirty="0"/>
              <a:t>Then they overrode the President’s vetoes. </a:t>
            </a:r>
          </a:p>
          <a:p>
            <a:r>
              <a:rPr lang="en-US" dirty="0"/>
              <a:t>They wrote and passed the 14</a:t>
            </a:r>
            <a:r>
              <a:rPr lang="en-US" baseline="30000" dirty="0"/>
              <a:t>th</a:t>
            </a:r>
            <a:r>
              <a:rPr lang="en-US" dirty="0"/>
              <a:t> Amendment</a:t>
            </a:r>
          </a:p>
          <a:p>
            <a:r>
              <a:rPr lang="en-US" dirty="0"/>
              <a:t>In 1867 they passed the Reconstruction Act of 1867.  It specifically did not recognize any new state governments formed under Lincoln or Johnson (except Tennessee).  Then the Act divided the South into 5 military districts.</a:t>
            </a:r>
          </a:p>
          <a:p>
            <a:r>
              <a:rPr lang="en-US" dirty="0"/>
              <a:t>Pros: It was pretty effective at protecting the rights of Blacks</a:t>
            </a:r>
          </a:p>
          <a:p>
            <a:r>
              <a:rPr lang="en-US" dirty="0"/>
              <a:t>Cons: It ticked off pretty much anyone that lived in the South that happened to be white.</a:t>
            </a:r>
          </a:p>
        </p:txBody>
      </p:sp>
    </p:spTree>
    <p:extLst>
      <p:ext uri="{BB962C8B-B14F-4D97-AF65-F5344CB8AC3E}">
        <p14:creationId xmlns:p14="http://schemas.microsoft.com/office/powerpoint/2010/main" val="142680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7620-429E-460B-97A5-793ECAB09FE9}"/>
              </a:ext>
            </a:extLst>
          </p:cNvPr>
          <p:cNvSpPr>
            <a:spLocks noGrp="1"/>
          </p:cNvSpPr>
          <p:nvPr>
            <p:ph type="title"/>
          </p:nvPr>
        </p:nvSpPr>
        <p:spPr/>
        <p:txBody>
          <a:bodyPr/>
          <a:lstStyle/>
          <a:p>
            <a:r>
              <a:rPr lang="en-US" dirty="0"/>
              <a:t>Johnson Gets Impeached</a:t>
            </a:r>
          </a:p>
        </p:txBody>
      </p:sp>
      <p:sp>
        <p:nvSpPr>
          <p:cNvPr id="3" name="Content Placeholder 2">
            <a:extLst>
              <a:ext uri="{FF2B5EF4-FFF2-40B4-BE49-F238E27FC236}">
                <a16:creationId xmlns:a16="http://schemas.microsoft.com/office/drawing/2014/main" id="{EAEB05D0-6F74-41A3-AC9B-5B7EDB2C638C}"/>
              </a:ext>
            </a:extLst>
          </p:cNvPr>
          <p:cNvSpPr>
            <a:spLocks noGrp="1"/>
          </p:cNvSpPr>
          <p:nvPr>
            <p:ph idx="1"/>
          </p:nvPr>
        </p:nvSpPr>
        <p:spPr/>
        <p:txBody>
          <a:bodyPr/>
          <a:lstStyle/>
          <a:p>
            <a:r>
              <a:rPr lang="en-US" dirty="0"/>
              <a:t>Johnson is getting in the way of Congress, so they look for a way to get him out of the picture.</a:t>
            </a:r>
          </a:p>
          <a:p>
            <a:r>
              <a:rPr lang="en-US" dirty="0"/>
              <a:t>He is impeached for violating the Tenure of Office Act. </a:t>
            </a:r>
          </a:p>
          <a:p>
            <a:r>
              <a:rPr lang="en-US" dirty="0"/>
              <a:t>He survives the impeachment process, but he’s pretty much done as President afterwards.</a:t>
            </a:r>
          </a:p>
          <a:p>
            <a:r>
              <a:rPr lang="en-US" dirty="0"/>
              <a:t>In 1868 Ulysses S. Grant is elected.  Also the 15</a:t>
            </a:r>
            <a:r>
              <a:rPr lang="en-US" baseline="30000" dirty="0"/>
              <a:t>th</a:t>
            </a:r>
            <a:r>
              <a:rPr lang="en-US" dirty="0"/>
              <a:t> Amendment is passed.</a:t>
            </a:r>
          </a:p>
        </p:txBody>
      </p:sp>
    </p:spTree>
    <p:extLst>
      <p:ext uri="{BB962C8B-B14F-4D97-AF65-F5344CB8AC3E}">
        <p14:creationId xmlns:p14="http://schemas.microsoft.com/office/powerpoint/2010/main" val="37559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3C51-3BD0-4B66-9A24-74A011F079A6}"/>
              </a:ext>
            </a:extLst>
          </p:cNvPr>
          <p:cNvSpPr>
            <a:spLocks noGrp="1"/>
          </p:cNvSpPr>
          <p:nvPr>
            <p:ph type="title"/>
          </p:nvPr>
        </p:nvSpPr>
        <p:spPr/>
        <p:txBody>
          <a:bodyPr/>
          <a:lstStyle/>
          <a:p>
            <a:r>
              <a:rPr lang="en-US" dirty="0"/>
              <a:t>Conditions in the Postwar South</a:t>
            </a:r>
          </a:p>
        </p:txBody>
      </p:sp>
      <p:sp>
        <p:nvSpPr>
          <p:cNvPr id="3" name="Content Placeholder 2">
            <a:extLst>
              <a:ext uri="{FF2B5EF4-FFF2-40B4-BE49-F238E27FC236}">
                <a16:creationId xmlns:a16="http://schemas.microsoft.com/office/drawing/2014/main" id="{A8BA3196-B53D-45EF-8D6A-66D3F8474A07}"/>
              </a:ext>
            </a:extLst>
          </p:cNvPr>
          <p:cNvSpPr>
            <a:spLocks noGrp="1"/>
          </p:cNvSpPr>
          <p:nvPr>
            <p:ph idx="1"/>
          </p:nvPr>
        </p:nvSpPr>
        <p:spPr/>
        <p:txBody>
          <a:bodyPr/>
          <a:lstStyle/>
          <a:p>
            <a:r>
              <a:rPr lang="en-US" dirty="0"/>
              <a:t>Sucked</a:t>
            </a:r>
          </a:p>
        </p:txBody>
      </p:sp>
    </p:spTree>
    <p:extLst>
      <p:ext uri="{BB962C8B-B14F-4D97-AF65-F5344CB8AC3E}">
        <p14:creationId xmlns:p14="http://schemas.microsoft.com/office/powerpoint/2010/main" val="286818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720</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Reconstruction</vt:lpstr>
      <vt:lpstr>Did I mention that Abraham Lincoln was shot?</vt:lpstr>
      <vt:lpstr>And now the new problem…</vt:lpstr>
      <vt:lpstr>Option 1 Lincoln’s Plan</vt:lpstr>
      <vt:lpstr>Option 2 Johnson’s Reconstruction Plan</vt:lpstr>
      <vt:lpstr>A little more context about Johnson…</vt:lpstr>
      <vt:lpstr>Congressional Reconstruction</vt:lpstr>
      <vt:lpstr>Johnson Gets Impeached</vt:lpstr>
      <vt:lpstr>Conditions in the Postwar South</vt:lpstr>
      <vt:lpstr>Politics in the Postwar South</vt:lpstr>
      <vt:lpstr>Former Slaves in the South</vt:lpstr>
      <vt:lpstr>PowerPoint Presentation</vt:lpstr>
      <vt:lpstr>And Finally…The End of Reconstruction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Timothy S. Petraitis</dc:creator>
  <cp:lastModifiedBy>Timothy S. Petraitis</cp:lastModifiedBy>
  <cp:revision>11</cp:revision>
  <dcterms:created xsi:type="dcterms:W3CDTF">2017-09-03T21:59:15Z</dcterms:created>
  <dcterms:modified xsi:type="dcterms:W3CDTF">2017-09-05T18:13:46Z</dcterms:modified>
</cp:coreProperties>
</file>