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Default Extension="gif" ContentType="image/gif"/>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printerSettings" Target="printerSettings/printerSettings1.bin"/><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esProps" Target="presProps.xml"/><Relationship Id="rId19"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37CE7F-2913-614A-8AB7-EB1551059D3A}" type="datetimeFigureOut">
              <a:rPr lang="en-US" smtClean="0"/>
              <a:pPr/>
              <a:t>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AF2061-8F55-624D-8B84-75E2DC7F500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37CE7F-2913-614A-8AB7-EB1551059D3A}" type="datetimeFigureOut">
              <a:rPr lang="en-US" smtClean="0"/>
              <a:pPr/>
              <a:t>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AF2061-8F55-624D-8B84-75E2DC7F500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37CE7F-2913-614A-8AB7-EB1551059D3A}" type="datetimeFigureOut">
              <a:rPr lang="en-US" smtClean="0"/>
              <a:pPr/>
              <a:t>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AF2061-8F55-624D-8B84-75E2DC7F500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37CE7F-2913-614A-8AB7-EB1551059D3A}" type="datetimeFigureOut">
              <a:rPr lang="en-US" smtClean="0"/>
              <a:pPr/>
              <a:t>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AF2061-8F55-624D-8B84-75E2DC7F500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37CE7F-2913-614A-8AB7-EB1551059D3A}" type="datetimeFigureOut">
              <a:rPr lang="en-US" smtClean="0"/>
              <a:pPr/>
              <a:t>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AF2061-8F55-624D-8B84-75E2DC7F500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37CE7F-2913-614A-8AB7-EB1551059D3A}" type="datetimeFigureOut">
              <a:rPr lang="en-US" smtClean="0"/>
              <a:pPr/>
              <a:t>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AF2061-8F55-624D-8B84-75E2DC7F500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37CE7F-2913-614A-8AB7-EB1551059D3A}" type="datetimeFigureOut">
              <a:rPr lang="en-US" smtClean="0"/>
              <a:pPr/>
              <a:t>2/7/10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4AF2061-8F55-624D-8B84-75E2DC7F500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37CE7F-2913-614A-8AB7-EB1551059D3A}" type="datetimeFigureOut">
              <a:rPr lang="en-US" smtClean="0"/>
              <a:pPr/>
              <a:t>2/7/10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4AF2061-8F55-624D-8B84-75E2DC7F500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37CE7F-2913-614A-8AB7-EB1551059D3A}" type="datetimeFigureOut">
              <a:rPr lang="en-US" smtClean="0"/>
              <a:pPr/>
              <a:t>2/7/10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4AF2061-8F55-624D-8B84-75E2DC7F500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37CE7F-2913-614A-8AB7-EB1551059D3A}" type="datetimeFigureOut">
              <a:rPr lang="en-US" smtClean="0"/>
              <a:pPr/>
              <a:t>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AF2061-8F55-624D-8B84-75E2DC7F500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37CE7F-2913-614A-8AB7-EB1551059D3A}" type="datetimeFigureOut">
              <a:rPr lang="en-US" smtClean="0"/>
              <a:pPr/>
              <a:t>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AF2061-8F55-624D-8B84-75E2DC7F500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jpe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3">
            <a:alphaModFix amt="29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7CE7F-2913-614A-8AB7-EB1551059D3A}" type="datetimeFigureOut">
              <a:rPr lang="en-US" smtClean="0"/>
              <a:pPr/>
              <a:t>2/7/10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F2061-8F55-624D-8B84-75E2DC7F500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deBlij 11.2</a:t>
            </a:r>
            <a:endParaRPr lang="en-US" dirty="0"/>
          </a:p>
        </p:txBody>
      </p:sp>
      <p:sp>
        <p:nvSpPr>
          <p:cNvPr id="3" name="Subtitle 2"/>
          <p:cNvSpPr>
            <a:spLocks noGrp="1"/>
          </p:cNvSpPr>
          <p:nvPr>
            <p:ph type="subTitle" idx="1"/>
          </p:nvPr>
        </p:nvSpPr>
        <p:spPr/>
        <p:txBody>
          <a:bodyPr/>
          <a:lstStyle/>
          <a:p>
            <a:r>
              <a:rPr lang="en-US" dirty="0" smtClean="0"/>
              <a:t>How did agriculture change with industrialization?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Green Revolution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By 1992 IR36 was the most widely grown crop on Earth.  In 1994 scientists perfected a new strain on IR36 that was more productive.</a:t>
            </a:r>
          </a:p>
          <a:p>
            <a:r>
              <a:rPr lang="en-US" dirty="0" smtClean="0"/>
              <a:t>In addition to IR36 high yield wheat and corn was exported to be grown throughout the world, particularly in South and Southeast Asia.</a:t>
            </a:r>
          </a:p>
          <a:p>
            <a:r>
              <a:rPr lang="en-US" dirty="0" smtClean="0"/>
              <a:t>Most famines today are the result of political instability.</a:t>
            </a:r>
          </a:p>
          <a:p>
            <a:r>
              <a:rPr lang="en-US" dirty="0" smtClean="0"/>
              <a:t>India became self-sufficient in grain production in the 1980’s and Asia as a whole saw an increase of two thirds in rice production between 1970 and1995.</a:t>
            </a:r>
          </a:p>
          <a:p>
            <a:r>
              <a:rPr lang="en-US" dirty="0" smtClean="0"/>
              <a:t>New seed varieties, fertilizers, pesticides and irrigation combined with capital improvements would have a dramatic effect.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then there’s Africa…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Because of the focus on rice, wheat and corn there has been only a limited effect on Africa that relies on other food sources.</a:t>
            </a:r>
          </a:p>
          <a:p>
            <a:r>
              <a:rPr lang="en-US" dirty="0" smtClean="0"/>
              <a:t>Soil is less fertile in Africa so agriculture is less attractive to foreign investors.</a:t>
            </a:r>
          </a:p>
          <a:p>
            <a:r>
              <a:rPr lang="en-US" dirty="0" smtClean="0"/>
              <a:t>Researchers are working on a “super rice” at the International Rice Research Institute.</a:t>
            </a:r>
          </a:p>
          <a:p>
            <a:r>
              <a:rPr lang="en-US" dirty="0" smtClean="0"/>
              <a:t>High yield cassava and sorghum research has resulted in crops better suited to Africa.</a:t>
            </a:r>
          </a:p>
          <a:p>
            <a:r>
              <a:rPr lang="en-US" dirty="0" smtClean="0"/>
              <a:t>Research continues in North and South America to make fruit more attractive and to fatten animals faster.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Negative Possibilities of the Green Revolution</a:t>
            </a:r>
            <a:endParaRPr lang="en-US" dirty="0"/>
          </a:p>
        </p:txBody>
      </p:sp>
      <p:sp>
        <p:nvSpPr>
          <p:cNvPr id="3" name="Content Placeholder 2"/>
          <p:cNvSpPr>
            <a:spLocks noGrp="1"/>
          </p:cNvSpPr>
          <p:nvPr>
            <p:ph idx="1"/>
          </p:nvPr>
        </p:nvSpPr>
        <p:spPr/>
        <p:txBody>
          <a:bodyPr/>
          <a:lstStyle/>
          <a:p>
            <a:r>
              <a:rPr lang="en-US" dirty="0" smtClean="0"/>
              <a:t>Increased use of fertilizer</a:t>
            </a:r>
          </a:p>
          <a:p>
            <a:r>
              <a:rPr lang="en-US" dirty="0" smtClean="0"/>
              <a:t>Displacement of small farmers</a:t>
            </a:r>
          </a:p>
          <a:p>
            <a:r>
              <a:rPr lang="en-US" dirty="0" smtClean="0"/>
              <a:t>Destruction of the environment</a:t>
            </a:r>
          </a:p>
          <a:p>
            <a:r>
              <a:rPr lang="en-US" dirty="0" smtClean="0"/>
              <a:t>Pests becoming more difficult to control as they adapt to the new varieties of food.</a:t>
            </a:r>
          </a:p>
          <a:p>
            <a:r>
              <a:rPr lang="en-US" dirty="0" smtClean="0"/>
              <a:t>Helps mostly agribusiness at the expense of small, or poor farmers.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Genetically Modified Foods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U.S. leads the world in the production of genetically modified food.</a:t>
            </a:r>
          </a:p>
          <a:p>
            <a:r>
              <a:rPr lang="en-US" dirty="0" smtClean="0"/>
              <a:t>38% of all acres of corn and 80% of all acres of soybeans are grown with genetically modified crops.</a:t>
            </a:r>
          </a:p>
          <a:p>
            <a:r>
              <a:rPr lang="en-US" dirty="0" smtClean="0"/>
              <a:t>Ideological resistance particularly in Western Europe.</a:t>
            </a:r>
          </a:p>
          <a:p>
            <a:r>
              <a:rPr lang="en-US" dirty="0" smtClean="0"/>
              <a:t>Many nations lack the capital to invest in GMOs.</a:t>
            </a:r>
          </a:p>
          <a:p>
            <a:r>
              <a:rPr lang="en-US" dirty="0" smtClean="0"/>
              <a:t>Cultural resistance in places where grain and seed production is part of the lifestyle and change would affect the daily way of life and generational knowledge of seed cultivation.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 and Local Change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Changes from subsistence agriculture to commercial has had dramatic effects in some areas.</a:t>
            </a:r>
          </a:p>
          <a:p>
            <a:r>
              <a:rPr lang="en-US" dirty="0" smtClean="0"/>
              <a:t>In Latin America there has been a noticeable increase in cash crops.</a:t>
            </a:r>
          </a:p>
          <a:p>
            <a:r>
              <a:rPr lang="en-US" dirty="0" smtClean="0"/>
              <a:t>Subsistence farming is pushed to more marginal land and the wealth involved in agriculture has made it increasingly susceptible to political pressure.</a:t>
            </a:r>
          </a:p>
          <a:p>
            <a:r>
              <a:rPr lang="en-US" dirty="0" smtClean="0"/>
              <a:t>The change from subsistence to agriculture to high yield cash crops has created unexpected results in relationships between men and women.</a:t>
            </a:r>
          </a:p>
          <a:p>
            <a:r>
              <a:rPr lang="en-US" dirty="0" smtClean="0"/>
              <a:t>Land that was cultivated by women as a subsistence producing area has been converted to cash crops.</a:t>
            </a:r>
          </a:p>
          <a:p>
            <a:r>
              <a:rPr lang="en-US" dirty="0" smtClean="0"/>
              <a:t>When rice production became a year round occupation many women found no time left for other household chores.</a:t>
            </a:r>
          </a:p>
          <a:p>
            <a:r>
              <a:rPr lang="en-US" dirty="0" smtClean="0"/>
              <a:t>In Sub-Saharan Africa 85% of all women work in agriculture.</a:t>
            </a:r>
          </a:p>
          <a:p>
            <a:r>
              <a:rPr lang="en-US" dirty="0" smtClean="0"/>
              <a:t>In China 75% of women work in agriculture and in India 70% of women work in agriculture.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Agricultural Revolution</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First agricultural revolution begins with seed hearths (see Sauer) and the development of agriculture and domestication approximately 14,000-8,000 B.C.E.</a:t>
            </a:r>
          </a:p>
          <a:p>
            <a:r>
              <a:rPr lang="en-US" dirty="0" smtClean="0"/>
              <a:t>Second agricultural revolution takes place between the 17</a:t>
            </a:r>
            <a:r>
              <a:rPr lang="en-US" baseline="30000" dirty="0" smtClean="0"/>
              <a:t>th</a:t>
            </a:r>
            <a:r>
              <a:rPr lang="en-US" dirty="0" smtClean="0"/>
              <a:t> and 18</a:t>
            </a:r>
            <a:r>
              <a:rPr lang="en-US" baseline="30000" dirty="0" smtClean="0"/>
              <a:t>th</a:t>
            </a:r>
            <a:r>
              <a:rPr lang="en-US" dirty="0" smtClean="0"/>
              <a:t> centuries with the Columbian exchange making marginal land more productive.</a:t>
            </a:r>
          </a:p>
          <a:p>
            <a:r>
              <a:rPr lang="en-US" dirty="0" smtClean="0"/>
              <a:t>Enclosure Act was passed in Britain encouraging large single-owner holdings.</a:t>
            </a:r>
          </a:p>
          <a:p>
            <a:r>
              <a:rPr lang="en-US" dirty="0" smtClean="0"/>
              <a:t>Farmers increased the size of their farms and used Jethro Tull’s seed drill to plant in rows. (This made it easier to distinguish weeds.)</a:t>
            </a:r>
          </a:p>
          <a:p>
            <a:r>
              <a:rPr lang="en-US" dirty="0" smtClean="0"/>
              <a:t>The second Agricultural revolution made possible the industrial revolution by providing more food, with less labor, allowing part of the labor force to work in industry.</a:t>
            </a:r>
          </a:p>
          <a:p>
            <a:r>
              <a:rPr lang="en-US" dirty="0" smtClean="0"/>
              <a:t>The hearth for the second agricultural revolution was Great Britain, the Netherlands, Denmark and surrounding lands.</a:t>
            </a:r>
          </a:p>
          <a:p>
            <a:r>
              <a:rPr lang="en-US" dirty="0" smtClean="0"/>
              <a:t>Fertilizers and selective breeding made crops more productive and farmers were able to distinguish between cattle that produced high quantities of beef and cattle that produced high quantities of milk.</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the Spatial Layout of Agriculture</a:t>
            </a:r>
            <a:endParaRPr lang="en-US" dirty="0"/>
          </a:p>
        </p:txBody>
      </p:sp>
      <p:pic>
        <p:nvPicPr>
          <p:cNvPr id="4" name="Content Placeholder 3" descr="figure1.jpg"/>
          <p:cNvPicPr>
            <a:picLocks noGrp="1" noChangeAspect="1"/>
          </p:cNvPicPr>
          <p:nvPr>
            <p:ph idx="1"/>
          </p:nvPr>
        </p:nvPicPr>
        <p:blipFill>
          <a:blip r:embed="rId2"/>
          <a:stretch>
            <a:fillRect/>
          </a:stretch>
        </p:blipFill>
        <p:spPr>
          <a:xfrm>
            <a:off x="2286000" y="1752600"/>
            <a:ext cx="4800600" cy="4720322"/>
          </a:xfrm>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Von </a:t>
            </a:r>
            <a:r>
              <a:rPr lang="en-US" dirty="0" smtClean="0"/>
              <a:t>Thünen </a:t>
            </a:r>
            <a:r>
              <a:rPr lang="en-US" dirty="0" smtClean="0"/>
              <a:t>and Land Prices</a:t>
            </a:r>
            <a:endParaRPr lang="en-US" dirty="0"/>
          </a:p>
        </p:txBody>
      </p:sp>
      <p:pic>
        <p:nvPicPr>
          <p:cNvPr id="4" name="Content Placeholder 3" descr="fig6-4.GIF"/>
          <p:cNvPicPr>
            <a:picLocks noGrp="1" noChangeAspect="1"/>
          </p:cNvPicPr>
          <p:nvPr>
            <p:ph idx="1"/>
          </p:nvPr>
        </p:nvPicPr>
        <p:blipFill>
          <a:blip r:embed="rId2"/>
          <a:stretch>
            <a:fillRect/>
          </a:stretch>
        </p:blipFill>
        <p:spPr>
          <a:xfrm>
            <a:off x="2859157" y="1600200"/>
            <a:ext cx="3425686" cy="4525963"/>
          </a:xfrm>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points (assumptions) of the Von Thünen model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All terrain is flat</a:t>
            </a:r>
          </a:p>
          <a:p>
            <a:r>
              <a:rPr lang="en-US" dirty="0" smtClean="0"/>
              <a:t>Soils and other environmental conditions are the same everywhere</a:t>
            </a:r>
          </a:p>
          <a:p>
            <a:r>
              <a:rPr lang="en-US" dirty="0" smtClean="0"/>
              <a:t>There are no barriers to transportation to market</a:t>
            </a:r>
          </a:p>
          <a:p>
            <a:r>
              <a:rPr lang="en-US" dirty="0" smtClean="0"/>
              <a:t>Under this system, transport costs would govern the use of land.</a:t>
            </a:r>
          </a:p>
          <a:p>
            <a:r>
              <a:rPr lang="en-US" dirty="0" smtClean="0"/>
              <a:t>The greater the distance to market the higher the transport costs that had to be added to the cost of production of the crop.</a:t>
            </a:r>
          </a:p>
          <a:p>
            <a:r>
              <a:rPr lang="en-US" dirty="0" smtClean="0"/>
              <a:t>At a given distance it would become unprofitable to produce high-cost perishable commodities.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the Von Thünen model</a:t>
            </a:r>
            <a:endParaRPr lang="en-US" dirty="0"/>
          </a:p>
        </p:txBody>
      </p:sp>
      <p:sp>
        <p:nvSpPr>
          <p:cNvPr id="3" name="Content Placeholder 2"/>
          <p:cNvSpPr>
            <a:spLocks noGrp="1"/>
          </p:cNvSpPr>
          <p:nvPr>
            <p:ph idx="1"/>
          </p:nvPr>
        </p:nvSpPr>
        <p:spPr/>
        <p:txBody>
          <a:bodyPr/>
          <a:lstStyle/>
          <a:p>
            <a:r>
              <a:rPr lang="en-US" dirty="0" smtClean="0"/>
              <a:t>Often described as the first effort to analyze the spatial character of economic activity.</a:t>
            </a:r>
          </a:p>
          <a:p>
            <a:r>
              <a:rPr lang="en-US" dirty="0" smtClean="0"/>
              <a:t>Thünian patterns are displayed world wide, but the patterns are not always the result of forces modeled by Thünen.</a:t>
            </a:r>
          </a:p>
          <a:p>
            <a:r>
              <a:rPr lang="en-US" dirty="0" smtClean="0"/>
              <a:t>Climate and soil type and quality effect the kind of goods produced in a place.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Specific Regional Variations of the Von Thünen Model</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In the U.S. (western) dairy and market gardens closer to the center, cash crops such as corn or soybeans at the next ring, extensive grain (wheat) at the next ring, and grazing at the furthest.  Different products, but same idea as Von Thünen’s original model.</a:t>
            </a:r>
          </a:p>
          <a:p>
            <a:r>
              <a:rPr lang="en-US" dirty="0" smtClean="0"/>
              <a:t>In China Lee Liu noticed that farmers farmed the land extensively at the inner ring and also at the outer ring, but at the outer ring there was evidence of soil degradation.  Farmers are more willing to improve land closer to the village than that further away.  At the further rings farmers are more likely to use chemical fertilizers.</a:t>
            </a:r>
          </a:p>
          <a:p>
            <a:r>
              <a:rPr lang="en-US" dirty="0" smtClean="0"/>
              <a:t>The hypothesis is that since Chinese farmers live in villages they are more likely to take better care of land closer to where they actually live.</a:t>
            </a:r>
          </a:p>
          <a:p>
            <a:r>
              <a:rPr lang="en-US" dirty="0" smtClean="0"/>
              <a:t>Beyond the concentric ring theory the underlying cost principal is still evident.  Flowers grown in the Caribbean are sold in New York, because it is less expensive, even though flowers could be grown with other methods at different locations.</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Third Agricultural Revolution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third agricultural revolution is also called the Green Revolution.</a:t>
            </a:r>
          </a:p>
          <a:p>
            <a:r>
              <a:rPr lang="en-US" dirty="0" smtClean="0"/>
              <a:t>In the 1930’s American Farmers manipulated seed varieties to increase crop yield.</a:t>
            </a:r>
          </a:p>
          <a:p>
            <a:r>
              <a:rPr lang="en-US" dirty="0" smtClean="0"/>
              <a:t>In the 1940’s studies were funded to increase corn production in Mexico.</a:t>
            </a:r>
          </a:p>
          <a:p>
            <a:r>
              <a:rPr lang="en-US" dirty="0" smtClean="0"/>
              <a:t> By the 1960’s Mexico was no longer reliant on corn imports.</a:t>
            </a:r>
          </a:p>
          <a:p>
            <a:r>
              <a:rPr lang="en-US" dirty="0" smtClean="0"/>
              <a:t>In the 1960’s research focused on India.</a:t>
            </a:r>
          </a:p>
          <a:p>
            <a:r>
              <a:rPr lang="en-US" dirty="0" smtClean="0"/>
              <a:t>Scientists in the Philippines crossed a dwarf rice with an Indonesian variety to create IR8.</a:t>
            </a:r>
          </a:p>
          <a:p>
            <a:r>
              <a:rPr lang="en-US" dirty="0" smtClean="0"/>
              <a:t>In 1982 IR36 was created from 13 varieties or parents.</a:t>
            </a:r>
          </a:p>
          <a:p>
            <a:r>
              <a:rPr lang="en-US" dirty="0" smtClean="0"/>
              <a:t>The new rice was pest resistant, had a larger grain head, stronger root system to support the larger grain head, resistant to 15 pests, and had a growing cycle of only 110 days making three crops a year possible in some places.</a:t>
            </a: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168</TotalTime>
  <Words>1170</Words>
  <Application>Microsoft Macintosh PowerPoint</Application>
  <PresentationFormat>On-screen Show (4:3)</PresentationFormat>
  <Paragraphs>70</Paragraphs>
  <Slides>14</Slides>
  <Notes>0</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Office Theme</vt:lpstr>
      <vt:lpstr>deBlij 11.2</vt:lpstr>
      <vt:lpstr>The Second Agricultural Revolution</vt:lpstr>
      <vt:lpstr>Slide 3</vt:lpstr>
      <vt:lpstr>Understanding the Spatial Layout of Agriculture</vt:lpstr>
      <vt:lpstr>Von Thünen and Land Prices</vt:lpstr>
      <vt:lpstr>Key points (assumptions) of the Von Thünen model</vt:lpstr>
      <vt:lpstr>Analysis of the Von Thünen model</vt:lpstr>
      <vt:lpstr>Specific Regional Variations of the Von Thünen Model</vt:lpstr>
      <vt:lpstr>The Third Agricultural Revolution</vt:lpstr>
      <vt:lpstr>The Green Revolution</vt:lpstr>
      <vt:lpstr>And then there’s Africa…</vt:lpstr>
      <vt:lpstr>Negative Possibilities of the Green Revolution</vt:lpstr>
      <vt:lpstr>Genetically Modified Foods</vt:lpstr>
      <vt:lpstr>Regional and Local Change</vt:lpstr>
    </vt:vector>
  </TitlesOfParts>
  <Company>School Board of Broward County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deBlij 11.2</dc:title>
  <dc:creator>Teacher</dc:creator>
  <cp:lastModifiedBy>Teacher</cp:lastModifiedBy>
  <cp:revision>24</cp:revision>
  <dcterms:created xsi:type="dcterms:W3CDTF">2010-02-07T21:15:10Z</dcterms:created>
  <dcterms:modified xsi:type="dcterms:W3CDTF">2010-02-07T22:49:29Z</dcterms:modified>
</cp:coreProperties>
</file>