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6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73" d="100"/>
          <a:sy n="73" d="100"/>
        </p:scale>
        <p:origin x="129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113B98-DED8-D94C-B3B5-A45E76FC7192}" type="datetimeFigureOut">
              <a:rPr lang="en-US" smtClean="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B9556-C7E1-7A45-B108-84665271C422}"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113B98-DED8-D94C-B3B5-A45E76FC7192}" type="datetimeFigureOut">
              <a:rPr lang="en-US" smtClean="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B9556-C7E1-7A45-B108-84665271C42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113B98-DED8-D94C-B3B5-A45E76FC7192}" type="datetimeFigureOut">
              <a:rPr lang="en-US" smtClean="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B9556-C7E1-7A45-B108-84665271C42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113B98-DED8-D94C-B3B5-A45E76FC7192}" type="datetimeFigureOut">
              <a:rPr lang="en-US" smtClean="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B9556-C7E1-7A45-B108-84665271C42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113B98-DED8-D94C-B3B5-A45E76FC7192}" type="datetimeFigureOut">
              <a:rPr lang="en-US" smtClean="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B9556-C7E1-7A45-B108-84665271C422}"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113B98-DED8-D94C-B3B5-A45E76FC7192}" type="datetimeFigureOut">
              <a:rPr lang="en-US" smtClean="0"/>
              <a:t>2/27/2018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B9556-C7E1-7A45-B108-84665271C42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113B98-DED8-D94C-B3B5-A45E76FC7192}" type="datetimeFigureOut">
              <a:rPr lang="en-US" smtClean="0"/>
              <a:t>2/27/2018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0B9556-C7E1-7A45-B108-84665271C42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113B98-DED8-D94C-B3B5-A45E76FC7192}" type="datetimeFigureOut">
              <a:rPr lang="en-US" smtClean="0"/>
              <a:t>2/27/2018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0B9556-C7E1-7A45-B108-84665271C42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13B98-DED8-D94C-B3B5-A45E76FC7192}" type="datetimeFigureOut">
              <a:rPr lang="en-US" smtClean="0"/>
              <a:t>2/27/2018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B9556-C7E1-7A45-B108-84665271C42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113B98-DED8-D94C-B3B5-A45E76FC7192}" type="datetimeFigureOut">
              <a:rPr lang="en-US" smtClean="0"/>
              <a:t>2/27/2018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B9556-C7E1-7A45-B108-84665271C422}"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113B98-DED8-D94C-B3B5-A45E76FC7192}" type="datetimeFigureOut">
              <a:rPr lang="en-US" smtClean="0"/>
              <a:t>2/27/2018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B9556-C7E1-7A45-B108-84665271C42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9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13B98-DED8-D94C-B3B5-A45E76FC7192}" type="datetimeFigureOut">
              <a:rPr lang="en-US" smtClean="0"/>
              <a:t>2/27/2018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B9556-C7E1-7A45-B108-84665271C42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KEVIN JIMENEZ!  IF YOU FALL ASLEEP DURING THIS LESSON IT WILL NOT GO WELL FOR YOU!</a:t>
            </a:r>
          </a:p>
        </p:txBody>
      </p:sp>
      <p:sp>
        <p:nvSpPr>
          <p:cNvPr id="3" name="Subtitle 2"/>
          <p:cNvSpPr>
            <a:spLocks noGrp="1"/>
          </p:cNvSpPr>
          <p:nvPr>
            <p:ph type="subTitle" idx="1"/>
          </p:nvPr>
        </p:nvSpPr>
        <p:spPr/>
        <p:txBody>
          <a:bodyPr>
            <a:normAutofit fontScale="77500" lnSpcReduction="20000"/>
          </a:bodyPr>
          <a:lstStyle/>
          <a:p>
            <a:r>
              <a:rPr lang="en-US" dirty="0"/>
              <a:t>I AM NOT GOING TO STAY UP HALF THE NIGHT TO WORK SO I CAN WATCH YOU SLEEP THE NEXT DAY!</a:t>
            </a:r>
          </a:p>
          <a:p>
            <a:r>
              <a:rPr lang="en-US" dirty="0"/>
              <a:t>(I’m not mad, just disappointed.  You used to be cool.  What happened?)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a:t>
            </a:r>
          </a:p>
        </p:txBody>
      </p:sp>
      <p:sp>
        <p:nvSpPr>
          <p:cNvPr id="3" name="Content Placeholder 2"/>
          <p:cNvSpPr>
            <a:spLocks noGrp="1"/>
          </p:cNvSpPr>
          <p:nvPr>
            <p:ph idx="1"/>
          </p:nvPr>
        </p:nvSpPr>
        <p:spPr/>
        <p:txBody>
          <a:bodyPr>
            <a:normAutofit fontScale="77500" lnSpcReduction="20000"/>
          </a:bodyPr>
          <a:lstStyle/>
          <a:p>
            <a:r>
              <a:rPr lang="en-US" dirty="0"/>
              <a:t>Half of the world’s population still live in villages and rural areas.</a:t>
            </a:r>
          </a:p>
          <a:p>
            <a:r>
              <a:rPr lang="en-US" dirty="0"/>
              <a:t>As total world population increases, total populations in villages and rural areas goes up.</a:t>
            </a:r>
          </a:p>
          <a:p>
            <a:r>
              <a:rPr lang="en-US" dirty="0"/>
              <a:t>This occurs even if the total proportion of the people in rural areas or villages is in decline.</a:t>
            </a:r>
          </a:p>
          <a:p>
            <a:r>
              <a:rPr lang="en-US" dirty="0"/>
              <a:t>In China more than 60% of 1.3 billion people live in villages or hamlets.  In India with over 1 billion people 70 percent of the population lives in non-urban areas.</a:t>
            </a:r>
          </a:p>
          <a:p>
            <a:r>
              <a:rPr lang="en-US" dirty="0"/>
              <a:t>NAFTA has created less farm jobs in Mexico, yet as the total population increases, more people are living in rural areas and villages, but are finding other methods besides agriculture to make a living.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Functional Differentiation Within Villages</a:t>
            </a:r>
          </a:p>
        </p:txBody>
      </p:sp>
      <p:sp>
        <p:nvSpPr>
          <p:cNvPr id="3" name="Content Placeholder 2"/>
          <p:cNvSpPr>
            <a:spLocks noGrp="1"/>
          </p:cNvSpPr>
          <p:nvPr>
            <p:ph idx="1"/>
          </p:nvPr>
        </p:nvSpPr>
        <p:spPr/>
        <p:txBody>
          <a:bodyPr>
            <a:normAutofit lnSpcReduction="10000"/>
          </a:bodyPr>
          <a:lstStyle/>
          <a:p>
            <a:r>
              <a:rPr lang="en-US" dirty="0"/>
              <a:t>Social stratification</a:t>
            </a:r>
          </a:p>
          <a:p>
            <a:r>
              <a:rPr lang="en-US" dirty="0"/>
              <a:t>Africa</a:t>
            </a:r>
          </a:p>
          <a:p>
            <a:r>
              <a:rPr lang="en-US" dirty="0"/>
              <a:t>India (caste-system)</a:t>
            </a:r>
          </a:p>
          <a:p>
            <a:r>
              <a:rPr lang="en-US" dirty="0"/>
              <a:t>Protection of livestock and storage of harvested crops is the main function of an agricultural village. Some of the best and most carefully constructed buildings in a village (particularly in subsistence farming) are dedicated to this purpose.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Village</a:t>
            </a:r>
          </a:p>
        </p:txBody>
      </p:sp>
      <p:sp>
        <p:nvSpPr>
          <p:cNvPr id="3" name="Content Placeholder 2"/>
          <p:cNvSpPr>
            <a:spLocks noGrp="1"/>
          </p:cNvSpPr>
          <p:nvPr>
            <p:ph idx="1"/>
          </p:nvPr>
        </p:nvSpPr>
        <p:spPr/>
        <p:txBody>
          <a:bodyPr/>
          <a:lstStyle/>
          <a:p>
            <a:r>
              <a:rPr lang="en-US" dirty="0" err="1"/>
              <a:t>Eamont</a:t>
            </a:r>
            <a:r>
              <a:rPr lang="en-US" dirty="0"/>
              <a:t> Bridge, England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 Village</a:t>
            </a:r>
          </a:p>
        </p:txBody>
      </p:sp>
      <p:sp>
        <p:nvSpPr>
          <p:cNvPr id="3" name="Content Placeholder 2"/>
          <p:cNvSpPr>
            <a:spLocks noGrp="1"/>
          </p:cNvSpPr>
          <p:nvPr>
            <p:ph idx="1"/>
          </p:nvPr>
        </p:nvSpPr>
        <p:spPr/>
        <p:txBody>
          <a:bodyPr/>
          <a:lstStyle/>
          <a:p>
            <a:r>
              <a:rPr lang="en-US" dirty="0"/>
              <a:t>Villa Rosa Italy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Village</a:t>
            </a:r>
          </a:p>
        </p:txBody>
      </p:sp>
      <p:sp>
        <p:nvSpPr>
          <p:cNvPr id="3" name="Content Placeholder 2"/>
          <p:cNvSpPr>
            <a:spLocks noGrp="1"/>
          </p:cNvSpPr>
          <p:nvPr>
            <p:ph idx="1"/>
          </p:nvPr>
        </p:nvSpPr>
        <p:spPr/>
        <p:txBody>
          <a:bodyPr/>
          <a:lstStyle/>
          <a:p>
            <a:r>
              <a:rPr lang="en-US" dirty="0"/>
              <a:t>Ghana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Walled Village</a:t>
            </a:r>
          </a:p>
        </p:txBody>
      </p:sp>
      <p:sp>
        <p:nvSpPr>
          <p:cNvPr id="3" name="Content Placeholder 2"/>
          <p:cNvSpPr>
            <a:spLocks noGrp="1"/>
          </p:cNvSpPr>
          <p:nvPr>
            <p:ph idx="1"/>
          </p:nvPr>
        </p:nvSpPr>
        <p:spPr/>
        <p:txBody>
          <a:bodyPr/>
          <a:lstStyle/>
          <a:p>
            <a:r>
              <a:rPr lang="en-US" dirty="0" err="1"/>
              <a:t>Castello</a:t>
            </a:r>
            <a:r>
              <a:rPr lang="en-US" dirty="0"/>
              <a:t> </a:t>
            </a:r>
            <a:r>
              <a:rPr lang="en-US" dirty="0" err="1"/>
              <a:t>di</a:t>
            </a:r>
            <a:r>
              <a:rPr lang="en-US" dirty="0"/>
              <a:t> </a:t>
            </a:r>
            <a:r>
              <a:rPr lang="en-US" dirty="0" err="1"/>
              <a:t>Gargonza</a:t>
            </a:r>
            <a:r>
              <a:rPr lang="en-US" dirty="0"/>
              <a:t>, Italy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Grid Village</a:t>
            </a:r>
          </a:p>
        </p:txBody>
      </p:sp>
      <p:sp>
        <p:nvSpPr>
          <p:cNvPr id="3" name="Content Placeholder 2"/>
          <p:cNvSpPr>
            <a:spLocks noGrp="1"/>
          </p:cNvSpPr>
          <p:nvPr>
            <p:ph idx="1"/>
          </p:nvPr>
        </p:nvSpPr>
        <p:spPr/>
        <p:txBody>
          <a:bodyPr/>
          <a:lstStyle/>
          <a:p>
            <a:r>
              <a:rPr lang="en-US" dirty="0" err="1"/>
              <a:t>Picklescott</a:t>
            </a:r>
            <a:r>
              <a:rPr lang="en-US" dirty="0"/>
              <a:t>, England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over.  </a:t>
            </a:r>
          </a:p>
        </p:txBody>
      </p:sp>
      <p:sp>
        <p:nvSpPr>
          <p:cNvPr id="3" name="Content Placeholder 2"/>
          <p:cNvSpPr>
            <a:spLocks noGrp="1"/>
          </p:cNvSpPr>
          <p:nvPr>
            <p:ph idx="1"/>
          </p:nvPr>
        </p:nvSpPr>
        <p:spPr/>
        <p:txBody>
          <a:bodyPr/>
          <a:lstStyle/>
          <a:p>
            <a:r>
              <a:rPr lang="en-US" dirty="0"/>
              <a:t>Wake up Kevin.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Imprint Does Agriculture Make on the Cultural Landscape?</a:t>
            </a:r>
          </a:p>
        </p:txBody>
      </p:sp>
      <p:sp>
        <p:nvSpPr>
          <p:cNvPr id="3" name="Content Placeholder 2"/>
          <p:cNvSpPr>
            <a:spLocks noGrp="1"/>
          </p:cNvSpPr>
          <p:nvPr>
            <p:ph idx="1"/>
          </p:nvPr>
        </p:nvSpPr>
        <p:spPr/>
        <p:txBody>
          <a:bodyPr/>
          <a:lstStyle/>
          <a:p>
            <a:r>
              <a:rPr lang="en-US" dirty="0"/>
              <a:t>That’s the question. Normally this would be on the first slide, but I was too angry with Kevin to do that.  So there you go Kevin.  You wasted the title slide.  Are you happy?  Do you even feel emotions?  Do people without souls have feelings?  Tell me Kevin.  Tell me what it’s like being an empty flesh puppet devoid of what makes the rest of us human.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778" dirty="0"/>
              <a:t>This slide will have no mention of Kevin Jimenez and his tendency to ignore the hard work of others.  We have wasted too much time on him already.</a:t>
            </a:r>
          </a:p>
        </p:txBody>
      </p:sp>
      <p:sp>
        <p:nvSpPr>
          <p:cNvPr id="3" name="Content Placeholder 2"/>
          <p:cNvSpPr>
            <a:spLocks noGrp="1"/>
          </p:cNvSpPr>
          <p:nvPr>
            <p:ph idx="1"/>
          </p:nvPr>
        </p:nvSpPr>
        <p:spPr/>
        <p:txBody>
          <a:bodyPr>
            <a:normAutofit fontScale="92500" lnSpcReduction="20000"/>
          </a:bodyPr>
          <a:lstStyle/>
          <a:p>
            <a:r>
              <a:rPr lang="en-US" dirty="0"/>
              <a:t>Your book says “Flying from the West Coast of the United States to the East Coast, if you have a window seat, you will see the major imprint agriculture makes on the American cultural landscape.”  What it doesn’t say is that if you have the middle seat you will miss all of this and will probably just see the upholstery of the seat in front of you. Maybe you will see the leering face of a toddler as he gazes down at you as he stands backwards in his seat, deciding if he wants to just stare at you or perhaps vomit.  You can never tell with toddlers.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you would see out the window of that plane…</a:t>
            </a:r>
          </a:p>
        </p:txBody>
      </p:sp>
      <p:sp>
        <p:nvSpPr>
          <p:cNvPr id="3" name="Content Placeholder 2"/>
          <p:cNvSpPr>
            <a:spLocks noGrp="1"/>
          </p:cNvSpPr>
          <p:nvPr>
            <p:ph idx="1"/>
          </p:nvPr>
        </p:nvSpPr>
        <p:spPr/>
        <p:txBody>
          <a:bodyPr>
            <a:normAutofit fontScale="77500" lnSpcReduction="20000"/>
          </a:bodyPr>
          <a:lstStyle/>
          <a:p>
            <a:r>
              <a:rPr lang="en-US" dirty="0"/>
              <a:t>You would see: Green circles.  Pivot irrigation.</a:t>
            </a:r>
          </a:p>
          <a:p>
            <a:r>
              <a:rPr lang="en-US" dirty="0"/>
              <a:t>Also: A checkerboard pattern.  This is the cadastral system.  Cadastral systems of settlement occur in places where settlements can be regulated by law.</a:t>
            </a:r>
          </a:p>
          <a:p>
            <a:r>
              <a:rPr lang="en-US" dirty="0"/>
              <a:t>What you see in the Western U.S. is the rectangular survey system.</a:t>
            </a:r>
          </a:p>
          <a:p>
            <a:r>
              <a:rPr lang="en-US" dirty="0"/>
              <a:t>This was adopted after the U.S. Revolution and is part of a cadastral system known as township and range system.</a:t>
            </a:r>
          </a:p>
          <a:p>
            <a:r>
              <a:rPr lang="en-US" dirty="0"/>
              <a:t>The basic unit of this system was one square mile section.  It was then sold as whole, half, or quarter sections.  Homesteads were 160 acres and were adopted in 1862 for a fee of 30 dollars, five year residency and improvements to the land.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French America</a:t>
            </a:r>
            <a:br>
              <a:rPr lang="en-US" dirty="0"/>
            </a:br>
            <a:r>
              <a:rPr lang="en-US" dirty="0"/>
              <a:t>and Real America</a:t>
            </a:r>
          </a:p>
        </p:txBody>
      </p:sp>
      <p:sp>
        <p:nvSpPr>
          <p:cNvPr id="3" name="Content Placeholder 2"/>
          <p:cNvSpPr>
            <a:spLocks noGrp="1"/>
          </p:cNvSpPr>
          <p:nvPr>
            <p:ph idx="1"/>
          </p:nvPr>
        </p:nvSpPr>
        <p:spPr/>
        <p:txBody>
          <a:bodyPr>
            <a:normAutofit fontScale="70000" lnSpcReduction="20000"/>
          </a:bodyPr>
          <a:lstStyle/>
          <a:p>
            <a:r>
              <a:rPr lang="en-US" dirty="0"/>
              <a:t>The term French America is almost an oxymoron, but it is one that we have to come to terms with.  There was a time that the French instituted their insidious system of land measurements called long-lot survey systems.  Unlike real Americans, the French believed in the pseudo-communist belief that the means of getting to market should be shared by all and not just dominated by the strong (the real Americans).</a:t>
            </a:r>
          </a:p>
          <a:p>
            <a:r>
              <a:rPr lang="en-US" dirty="0"/>
              <a:t>French America is the Canadian (figures) Maritimes, Louisiana and parts of Texas.  I’m assuming Maine got in on this as well.  Anywhere they settled like a plague (of frogs?).</a:t>
            </a:r>
          </a:p>
          <a:p>
            <a:r>
              <a:rPr lang="en-US" dirty="0"/>
              <a:t>Then there is the Metes and Bounds systems.  That is basically the way the first settler East of the Appalachians determined their boundaries.  Sentences like the following were not uncommon:  “You see that rock that looks like the butt of a hippopotamus?  That’s where my farm ends.”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Primogeniture</a:t>
            </a:r>
          </a:p>
        </p:txBody>
      </p:sp>
      <p:sp>
        <p:nvSpPr>
          <p:cNvPr id="3" name="Content Placeholder 2"/>
          <p:cNvSpPr>
            <a:spLocks noGrp="1"/>
          </p:cNvSpPr>
          <p:nvPr>
            <p:ph idx="1"/>
          </p:nvPr>
        </p:nvSpPr>
        <p:spPr/>
        <p:txBody>
          <a:bodyPr>
            <a:normAutofit fontScale="85000" lnSpcReduction="20000"/>
          </a:bodyPr>
          <a:lstStyle/>
          <a:p>
            <a:r>
              <a:rPr lang="en-US" dirty="0"/>
              <a:t>Germanic </a:t>
            </a:r>
          </a:p>
          <a:p>
            <a:r>
              <a:rPr lang="en-US" dirty="0"/>
              <a:t>Common to northern Europe</a:t>
            </a:r>
          </a:p>
          <a:p>
            <a:r>
              <a:rPr lang="en-US" dirty="0"/>
              <a:t>Northern European settlement areas </a:t>
            </a:r>
          </a:p>
          <a:p>
            <a:r>
              <a:rPr lang="en-US" dirty="0"/>
              <a:t>The Americas, South Africa, Australia, New Zealand</a:t>
            </a:r>
          </a:p>
          <a:p>
            <a:r>
              <a:rPr lang="en-US" dirty="0"/>
              <a:t>Parcels tend to be larger and a farmers work a single plot of land.</a:t>
            </a:r>
          </a:p>
          <a:p>
            <a:r>
              <a:rPr lang="en-US" dirty="0"/>
              <a:t>All land passes to the first born.</a:t>
            </a:r>
          </a:p>
          <a:p>
            <a:r>
              <a:rPr lang="en-US" dirty="0"/>
              <a:t>When land is passed to multiple heirs fragmentation occurs.  This results in smaller plots of land.  You would expect this on Indian reservation lands, Asia, Africa, and Southern Europe.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Villages</a:t>
            </a:r>
          </a:p>
        </p:txBody>
      </p:sp>
      <p:sp>
        <p:nvSpPr>
          <p:cNvPr id="3" name="Content Placeholder 2"/>
          <p:cNvSpPr>
            <a:spLocks noGrp="1"/>
          </p:cNvSpPr>
          <p:nvPr>
            <p:ph idx="1"/>
          </p:nvPr>
        </p:nvSpPr>
        <p:spPr/>
        <p:txBody>
          <a:bodyPr>
            <a:normAutofit lnSpcReduction="10000"/>
          </a:bodyPr>
          <a:lstStyle/>
          <a:p>
            <a:r>
              <a:rPr lang="en-US" dirty="0"/>
              <a:t>In the periphery traditional farm life is still evident.  In India, Sub-Saharan Africa, China, Southeast Asia, most of the population is involved in agriculture.</a:t>
            </a:r>
          </a:p>
          <a:p>
            <a:r>
              <a:rPr lang="en-US" dirty="0"/>
              <a:t>In the core the percentage of people involved in agriculture is much less.  For example in India approximately 70% of the population is involved in agriculture, while in the U.S. it has fallen to less than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Villages…the drama continues.</a:t>
            </a:r>
          </a:p>
        </p:txBody>
      </p:sp>
      <p:sp>
        <p:nvSpPr>
          <p:cNvPr id="3" name="Content Placeholder 2"/>
          <p:cNvSpPr>
            <a:spLocks noGrp="1"/>
          </p:cNvSpPr>
          <p:nvPr>
            <p:ph idx="1"/>
          </p:nvPr>
        </p:nvSpPr>
        <p:spPr/>
        <p:txBody>
          <a:bodyPr>
            <a:normAutofit fontScale="85000" lnSpcReduction="10000"/>
          </a:bodyPr>
          <a:lstStyle/>
          <a:p>
            <a:r>
              <a:rPr lang="en-US" dirty="0"/>
              <a:t>Traditionally in Japan the houses in farming villages are very close together.  This means that every square foot of growing space can be used.  The life of everyone in the village was tied to the land through one process of agriculture or another. (nucleated settlement)</a:t>
            </a:r>
          </a:p>
          <a:p>
            <a:r>
              <a:rPr lang="en-US" dirty="0"/>
              <a:t>In the U.S. the farmhouses are spread much further away.  This is dispersed settlement.  The difference is not in the intensity of the land use but often the technology used.  In the U.S. the use of machines in agriculture allow a dispersed settlement pattern.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And now…MORE VILLAGES (and hamlets)</a:t>
            </a:r>
          </a:p>
        </p:txBody>
      </p:sp>
      <p:sp>
        <p:nvSpPr>
          <p:cNvPr id="3" name="Content Placeholder 2"/>
          <p:cNvSpPr>
            <a:spLocks noGrp="1"/>
          </p:cNvSpPr>
          <p:nvPr>
            <p:ph idx="1"/>
          </p:nvPr>
        </p:nvSpPr>
        <p:spPr/>
        <p:txBody>
          <a:bodyPr>
            <a:normAutofit fontScale="70000" lnSpcReduction="20000"/>
          </a:bodyPr>
          <a:lstStyle/>
          <a:p>
            <a:r>
              <a:rPr lang="en-US" dirty="0"/>
              <a:t>Hamlets are small.</a:t>
            </a:r>
          </a:p>
          <a:p>
            <a:r>
              <a:rPr lang="en-US" dirty="0"/>
              <a:t>Villages are larger (but still pretty small).</a:t>
            </a:r>
          </a:p>
          <a:p>
            <a:r>
              <a:rPr lang="en-US" dirty="0"/>
              <a:t>In Europe the villages are often on hills.  This leaves the flat land available for farming.</a:t>
            </a:r>
          </a:p>
          <a:p>
            <a:r>
              <a:rPr lang="en-US" dirty="0"/>
              <a:t>In low-lying areas of Europe the villages take on a linear pattern if they lie on dikes and levees.</a:t>
            </a:r>
          </a:p>
          <a:p>
            <a:r>
              <a:rPr lang="en-US" dirty="0"/>
              <a:t>The European Version of the East African circular village with a central corral for animals is called a </a:t>
            </a:r>
            <a:r>
              <a:rPr lang="en-US" dirty="0" err="1"/>
              <a:t>rundling</a:t>
            </a:r>
            <a:r>
              <a:rPr lang="en-US" dirty="0"/>
              <a:t>.  Yep, a </a:t>
            </a:r>
            <a:r>
              <a:rPr lang="en-US" dirty="0" err="1"/>
              <a:t>rundling</a:t>
            </a:r>
            <a:r>
              <a:rPr lang="en-US" dirty="0"/>
              <a:t>.  Try working that into your next dinner conversation.  First used by Slavic herdsmen and later modified by Germanic settlers.</a:t>
            </a:r>
          </a:p>
          <a:p>
            <a:r>
              <a:rPr lang="en-US" dirty="0"/>
              <a:t>Walled villages had walls.  Sometimes lots of them.</a:t>
            </a:r>
          </a:p>
          <a:p>
            <a:r>
              <a:rPr lang="en-US" dirty="0"/>
              <a:t>Grid villages were more common to Spanish settlement and Spanish colonial villages.  Other colonial powers followed and this is now pervasive in middle America and in Africa.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930</TotalTime>
  <Words>1208</Words>
  <Application>Microsoft Office PowerPoint</Application>
  <PresentationFormat>On-screen Show (4:3)</PresentationFormat>
  <Paragraphs>62</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KEVIN JIMENEZ!  IF YOU FALL ASLEEP DURING THIS LESSON IT WILL NOT GO WELL FOR YOU!</vt:lpstr>
      <vt:lpstr>What Imprint Does Agriculture Make on the Cultural Landscape?</vt:lpstr>
      <vt:lpstr>This slide will have no mention of Kevin Jimenez and his tendency to ignore the hard work of others.  We have wasted too much time on him already.</vt:lpstr>
      <vt:lpstr>What you would see out the window of that plane…</vt:lpstr>
      <vt:lpstr>French America and Real America</vt:lpstr>
      <vt:lpstr>Primogeniture</vt:lpstr>
      <vt:lpstr>Villages</vt:lpstr>
      <vt:lpstr>Villages…the drama continues.</vt:lpstr>
      <vt:lpstr>And now…MORE VILLAGES (and hamlets)</vt:lpstr>
      <vt:lpstr>More</vt:lpstr>
      <vt:lpstr>Functional Differentiation Within Villages</vt:lpstr>
      <vt:lpstr>Linear Village</vt:lpstr>
      <vt:lpstr>Cluster Village</vt:lpstr>
      <vt:lpstr>Round Village</vt:lpstr>
      <vt:lpstr>Walled Village</vt:lpstr>
      <vt:lpstr>Grid Village</vt:lpstr>
      <vt:lpstr>It’s over.  </vt:lpstr>
    </vt:vector>
  </TitlesOfParts>
  <Company>School Board of Broward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KEVIN JIMENEZ!  IF YOU FALL ASLEEP DURING THIS LESSON IT WILL NOT GO WELL FOR YOU!</dc:title>
  <dc:creator>Teacher</dc:creator>
  <cp:lastModifiedBy>Timothy S. Petraitis</cp:lastModifiedBy>
  <cp:revision>51</cp:revision>
  <dcterms:created xsi:type="dcterms:W3CDTF">2010-02-09T01:34:24Z</dcterms:created>
  <dcterms:modified xsi:type="dcterms:W3CDTF">2018-02-27T20:06:14Z</dcterms:modified>
</cp:coreProperties>
</file>